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3.xml" ContentType="application/vnd.openxmlformats-officedocument.presentationml.tags+xml"/>
  <Override PartName="/ppt/notesSlides/notesSlide27.xml" ContentType="application/vnd.openxmlformats-officedocument.presentationml.notesSlide+xml"/>
  <Override PartName="/ppt/tags/tag4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71"/>
  </p:notesMasterIdLst>
  <p:handoutMasterIdLst>
    <p:handoutMasterId r:id="rId72"/>
  </p:handoutMasterIdLst>
  <p:sldIdLst>
    <p:sldId id="1877" r:id="rId2"/>
    <p:sldId id="256" r:id="rId3"/>
    <p:sldId id="321" r:id="rId4"/>
    <p:sldId id="286" r:id="rId5"/>
    <p:sldId id="309" r:id="rId6"/>
    <p:sldId id="289" r:id="rId7"/>
    <p:sldId id="324" r:id="rId8"/>
    <p:sldId id="717" r:id="rId9"/>
    <p:sldId id="287" r:id="rId10"/>
    <p:sldId id="558" r:id="rId11"/>
    <p:sldId id="571" r:id="rId12"/>
    <p:sldId id="302" r:id="rId13"/>
    <p:sldId id="719" r:id="rId14"/>
    <p:sldId id="288" r:id="rId15"/>
    <p:sldId id="297" r:id="rId16"/>
    <p:sldId id="575" r:id="rId17"/>
    <p:sldId id="299" r:id="rId18"/>
    <p:sldId id="576" r:id="rId19"/>
    <p:sldId id="646" r:id="rId20"/>
    <p:sldId id="647" r:id="rId21"/>
    <p:sldId id="648" r:id="rId22"/>
    <p:sldId id="649" r:id="rId23"/>
    <p:sldId id="650" r:id="rId24"/>
    <p:sldId id="651" r:id="rId25"/>
    <p:sldId id="715" r:id="rId26"/>
    <p:sldId id="652" r:id="rId27"/>
    <p:sldId id="577" r:id="rId28"/>
    <p:sldId id="475" r:id="rId29"/>
    <p:sldId id="579" r:id="rId30"/>
    <p:sldId id="580" r:id="rId31"/>
    <p:sldId id="573" r:id="rId32"/>
    <p:sldId id="557" r:id="rId33"/>
    <p:sldId id="519" r:id="rId34"/>
    <p:sldId id="281" r:id="rId35"/>
    <p:sldId id="273" r:id="rId36"/>
    <p:sldId id="274" r:id="rId37"/>
    <p:sldId id="561" r:id="rId38"/>
    <p:sldId id="562" r:id="rId39"/>
    <p:sldId id="570" r:id="rId40"/>
    <p:sldId id="563" r:id="rId41"/>
    <p:sldId id="564" r:id="rId42"/>
    <p:sldId id="565" r:id="rId43"/>
    <p:sldId id="572" r:id="rId44"/>
    <p:sldId id="566" r:id="rId45"/>
    <p:sldId id="567" r:id="rId46"/>
    <p:sldId id="568" r:id="rId47"/>
    <p:sldId id="569" r:id="rId48"/>
    <p:sldId id="300" r:id="rId49"/>
    <p:sldId id="520" r:id="rId50"/>
    <p:sldId id="258" r:id="rId51"/>
    <p:sldId id="547" r:id="rId52"/>
    <p:sldId id="551" r:id="rId53"/>
    <p:sldId id="552" r:id="rId54"/>
    <p:sldId id="581" r:id="rId55"/>
    <p:sldId id="548" r:id="rId56"/>
    <p:sldId id="318" r:id="rId57"/>
    <p:sldId id="327" r:id="rId58"/>
    <p:sldId id="322" r:id="rId59"/>
    <p:sldId id="550" r:id="rId60"/>
    <p:sldId id="323" r:id="rId61"/>
    <p:sldId id="326" r:id="rId62"/>
    <p:sldId id="298" r:id="rId63"/>
    <p:sldId id="275" r:id="rId64"/>
    <p:sldId id="489" r:id="rId65"/>
    <p:sldId id="329" r:id="rId66"/>
    <p:sldId id="301" r:id="rId67"/>
    <p:sldId id="409" r:id="rId68"/>
    <p:sldId id="330" r:id="rId69"/>
    <p:sldId id="283" r:id="rId7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yed Majid Zahedi" initials="SMZ" lastIdx="1" clrIdx="0">
    <p:extLst>
      <p:ext uri="{19B8F6BF-5375-455C-9EA6-DF929625EA0E}">
        <p15:presenceInfo xmlns:p15="http://schemas.microsoft.com/office/powerpoint/2012/main" userId="S::smzahedi@uwaterloo.ca::d17101d1-ee0b-49fa-a766-06364933e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06" autoAdjust="0"/>
    <p:restoredTop sz="82887" autoAdjust="0"/>
  </p:normalViewPr>
  <p:slideViewPr>
    <p:cSldViewPr snapToGrid="0" snapToObjects="1">
      <p:cViewPr varScale="1">
        <p:scale>
          <a:sx n="101" d="100"/>
          <a:sy n="101" d="100"/>
        </p:scale>
        <p:origin x="204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288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914F5-BDF5-7246-A84B-A66E8B9D8ACD}" type="datetimeFigureOut">
              <a:rPr lang="en-US" smtClean="0"/>
              <a:pPr/>
              <a:t>1/14/21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776E9-A9CD-4043-959E-659F562B1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06765-E16F-FA43-BF9C-D124BAA34082}" type="datetimeFigureOut">
              <a:rPr lang="en-US" smtClean="0"/>
              <a:pPr/>
              <a:t>1/14/21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9D75A-08D5-2F4E-8CF6-F3F8A53972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>
            <a:extLst>
              <a:ext uri="{FF2B5EF4-FFF2-40B4-BE49-F238E27FC236}">
                <a16:creationId xmlns:a16="http://schemas.microsoft.com/office/drawing/2014/main" id="{FE438CE0-92BA-2046-A234-4C7D843CF3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8" name="Rectangle 3">
            <a:extLst>
              <a:ext uri="{FF2B5EF4-FFF2-40B4-BE49-F238E27FC236}">
                <a16:creationId xmlns:a16="http://schemas.microsoft.com/office/drawing/2014/main" id="{98E652EE-FE76-D547-9AB6-F414B44921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3379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>
            <a:extLst>
              <a:ext uri="{FF2B5EF4-FFF2-40B4-BE49-F238E27FC236}">
                <a16:creationId xmlns:a16="http://schemas.microsoft.com/office/drawing/2014/main" id="{4BF840CC-1B55-BE45-97D7-F6B2EE918D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>
            <a:extLst>
              <a:ext uri="{FF2B5EF4-FFF2-40B4-BE49-F238E27FC236}">
                <a16:creationId xmlns:a16="http://schemas.microsoft.com/office/drawing/2014/main" id="{977ACAF0-73DA-2644-B753-86BE72E52E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9544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>
            <a:extLst>
              <a:ext uri="{FF2B5EF4-FFF2-40B4-BE49-F238E27FC236}">
                <a16:creationId xmlns:a16="http://schemas.microsoft.com/office/drawing/2014/main" id="{81B4D9FE-9727-774A-B721-2D1DB0BC50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>
            <a:extLst>
              <a:ext uri="{FF2B5EF4-FFF2-40B4-BE49-F238E27FC236}">
                <a16:creationId xmlns:a16="http://schemas.microsoft.com/office/drawing/2014/main" id="{84E707F1-080B-7342-A8E3-A6A06BE0A3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305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>
            <a:extLst>
              <a:ext uri="{FF2B5EF4-FFF2-40B4-BE49-F238E27FC236}">
                <a16:creationId xmlns:a16="http://schemas.microsoft.com/office/drawing/2014/main" id="{FE91C960-D1AB-ED46-9867-9E408FD21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>
            <a:extLst>
              <a:ext uri="{FF2B5EF4-FFF2-40B4-BE49-F238E27FC236}">
                <a16:creationId xmlns:a16="http://schemas.microsoft.com/office/drawing/2014/main" id="{7522C018-C670-D14E-9EDE-7AE081A7C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1667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416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some sense, OS is just a software engineering problem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baseline="0" dirty="0"/>
              <a:t>The first interface is an abstract virtual machine – an abstraction that allows programmers to ignore the OS.</a:t>
            </a:r>
          </a:p>
          <a:p>
            <a:r>
              <a:rPr lang="en-US" baseline="0" dirty="0"/>
              <a:t>And under all of that is another abstraction, that allows the OS to run on a variety of different hardware .</a:t>
            </a:r>
          </a:p>
          <a:p>
            <a:r>
              <a:rPr lang="en-US" baseline="0" dirty="0"/>
              <a:t>That way, you can change the underlying hardware, without changing (much of) the 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00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7229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4134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Example of system </a:t>
            </a:r>
            <a:r>
              <a:rPr lang="en-US" dirty="0" err="1">
                <a:latin typeface="+mn-lt"/>
              </a:rPr>
              <a:t>vm</a:t>
            </a:r>
            <a:r>
              <a:rPr lang="en-US" dirty="0">
                <a:latin typeface="+mn-lt"/>
              </a:rPr>
              <a:t> layout!</a:t>
            </a:r>
          </a:p>
        </p:txBody>
      </p:sp>
    </p:spTree>
    <p:extLst>
      <p:ext uri="{BB962C8B-B14F-4D97-AF65-F5344CB8AC3E}">
        <p14:creationId xmlns:p14="http://schemas.microsoft.com/office/powerpoint/2010/main" val="1495249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9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83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want our designed system to last for a decade, we better design them knowing what’s coming. That’s why we need to study trends in computing technologies.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B21A-A30D-7248-B22A-885522BAB438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05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program these?</a:t>
            </a:r>
          </a:p>
          <a:p>
            <a:r>
              <a:rPr lang="en-US" dirty="0"/>
              <a:t> - Use 2 CPUs for video/audio</a:t>
            </a:r>
          </a:p>
          <a:p>
            <a:r>
              <a:rPr lang="en-US" dirty="0"/>
              <a:t> - Use 1 for word processor, 1 for browser</a:t>
            </a:r>
          </a:p>
          <a:p>
            <a:r>
              <a:rPr lang="en-US" dirty="0"/>
              <a:t> - 61 for virus checking???</a:t>
            </a:r>
          </a:p>
          <a:p>
            <a:endParaRPr lang="en-US" dirty="0"/>
          </a:p>
          <a:p>
            <a:r>
              <a:rPr lang="en-US" dirty="0"/>
              <a:t>Parallelism must be exploited at all levels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87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system programmer and designer, we need to know how much it costs to access data depending on where it’s stored.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37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54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single-user systems, processor remained idle while the user loaded the program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batch systems, upgrading OS would turn back computer into single-user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843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the growth in the complexity of the Linux kernel. Along this growth, the amount of patches and fixes has generally grown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5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5653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576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89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77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9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33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9D43D781-4B58-D44B-A723-8B209183D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6" name="Rectangle 3">
            <a:extLst>
              <a:ext uri="{FF2B5EF4-FFF2-40B4-BE49-F238E27FC236}">
                <a16:creationId xmlns:a16="http://schemas.microsoft.com/office/drawing/2014/main" id="{0E8CCDE6-FA94-7647-A9DF-E6046FDA4F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459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BC8BDBC5-1AEC-0D4D-B3AC-8AB0F9331E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ED110156-2CC3-E94B-8CF0-2797DA241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041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>
            <a:extLst>
              <a:ext uri="{FF2B5EF4-FFF2-40B4-BE49-F238E27FC236}">
                <a16:creationId xmlns:a16="http://schemas.microsoft.com/office/drawing/2014/main" id="{F17E4952-51B3-8544-8017-DDD67C9BA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D2B0526D-A744-EA4E-B710-E03B798D9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1140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>
            <a:extLst>
              <a:ext uri="{FF2B5EF4-FFF2-40B4-BE49-F238E27FC236}">
                <a16:creationId xmlns:a16="http://schemas.microsoft.com/office/drawing/2014/main" id="{DBC74531-6091-C043-A231-5CC9C93E7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0" name="Rectangle 3">
            <a:extLst>
              <a:ext uri="{FF2B5EF4-FFF2-40B4-BE49-F238E27FC236}">
                <a16:creationId xmlns:a16="http://schemas.microsoft.com/office/drawing/2014/main" id="{98AAAEAA-714D-7F4F-8E52-77DD48E25E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029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6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07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39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5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47125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D95D-3D80-45B8-B4D7-8C837B36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2107D73-2838-4B9F-AADB-F2B465DB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70BD-C03B-43D2-97F7-7D17CDC06859}" type="datetime1">
              <a:rPr lang="en-US" smtClean="0"/>
              <a:t>1/14/21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905416-255C-4FE0-B6FF-519CE043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Kumar CS 162 at UC Berkeley, Summer 2020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C91B8D7-192D-4623-BA2A-9522F7A6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B3728-42B5-46E1-8863-4BDB07D9E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7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948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waterloo.ca/secretariat/policies-procedures-guidelines/policy-71" TargetMode="External"/><Relationship Id="rId2" Type="http://schemas.openxmlformats.org/officeDocument/2006/relationships/hyperlink" Target="https://theory.stanford.edu/~aiken/mos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hyperlink" Target="https://piazza.com/uwaterloo.ca/winter2020/se350" TargetMode="External"/><Relationship Id="rId7" Type="http://schemas.openxmlformats.org/officeDocument/2006/relationships/image" Target="../media/image2.gif"/><Relationship Id="rId2" Type="http://schemas.openxmlformats.org/officeDocument/2006/relationships/hyperlink" Target="https://ece.uwaterloo.ca/~smzahedi/crs/ece35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gle/s3rnXYG6UfeaxPAr8" TargetMode="External"/><Relationship Id="rId5" Type="http://schemas.openxmlformats.org/officeDocument/2006/relationships/hyperlink" Target="https://forms.gle/Ea7kbQhVWLJbphfJA" TargetMode="External"/><Relationship Id="rId4" Type="http://schemas.openxmlformats.org/officeDocument/2006/relationships/hyperlink" Target="https://piazza.com/uwaterloo.ca/winter2021/ece350" TargetMode="External"/><Relationship Id="rId9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Sony_Li-ion_battery_pack_VGP-BPS9-B-4427.jpg" TargetMode="External"/><Relationship Id="rId4" Type="http://schemas.openxmlformats.org/officeDocument/2006/relationships/image" Target="../media/image44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jpe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openxmlformats.org/officeDocument/2006/relationships/image" Target="../media/image64.jpeg"/><Relationship Id="rId7" Type="http://schemas.openxmlformats.org/officeDocument/2006/relationships/image" Target="../media/image50.png"/><Relationship Id="rId12" Type="http://schemas.openxmlformats.org/officeDocument/2006/relationships/image" Target="../media/image55.jpeg"/><Relationship Id="rId17" Type="http://schemas.openxmlformats.org/officeDocument/2006/relationships/image" Target="../media/image60.png"/><Relationship Id="rId2" Type="http://schemas.openxmlformats.org/officeDocument/2006/relationships/image" Target="../media/image45.emf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yqhuang@uwaterloo.ca" TargetMode="External"/><Relationship Id="rId5" Type="http://schemas.openxmlformats.org/officeDocument/2006/relationships/hyperlink" Target="https://ece.uwaterloo.ca/~smzahedi" TargetMode="External"/><Relationship Id="rId4" Type="http://schemas.openxmlformats.org/officeDocument/2006/relationships/hyperlink" Target="mailto:zahedi@uwaterloo.ca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m/imgres?imgurl=http://static.howstuffworks.com/gif/cell-phone-nokia.jpg&amp;imgrefurl=http://electronics.howstuffworks.com/cell-phone.htm&amp;h=200&amp;w=200&amp;sz=22&amp;tbnid=ftqjm3_El-gJ:&amp;tbnh=99&amp;tbnw=99&amp;start=7&amp;prev=/images?q=cell+phone&amp;hl=en&amp;lr=&amp;ie=UTF-8" TargetMode="External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1.jpeg"/><Relationship Id="rId21" Type="http://schemas.openxmlformats.org/officeDocument/2006/relationships/image" Target="../media/image98.tiff"/><Relationship Id="rId7" Type="http://schemas.openxmlformats.org/officeDocument/2006/relationships/image" Target="../media/image85.png"/><Relationship Id="rId12" Type="http://schemas.openxmlformats.org/officeDocument/2006/relationships/image" Target="../media/image89.jpe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93.png"/><Relationship Id="rId20" Type="http://schemas.openxmlformats.org/officeDocument/2006/relationships/image" Target="../media/image9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11" Type="http://schemas.openxmlformats.org/officeDocument/2006/relationships/image" Target="../media/image88.jpeg"/><Relationship Id="rId5" Type="http://schemas.openxmlformats.org/officeDocument/2006/relationships/image" Target="../media/image83.jpeg"/><Relationship Id="rId15" Type="http://schemas.openxmlformats.org/officeDocument/2006/relationships/image" Target="../media/image92.png"/><Relationship Id="rId10" Type="http://schemas.openxmlformats.org/officeDocument/2006/relationships/image" Target="../media/image87.jpeg"/><Relationship Id="rId19" Type="http://schemas.openxmlformats.org/officeDocument/2006/relationships/image" Target="../media/image96.tiff"/><Relationship Id="rId4" Type="http://schemas.openxmlformats.org/officeDocument/2006/relationships/image" Target="../media/image82.jpeg"/><Relationship Id="rId9" Type="http://schemas.openxmlformats.org/officeDocument/2006/relationships/image" Target="../media/image86.jpeg"/><Relationship Id="rId14" Type="http://schemas.openxmlformats.org/officeDocument/2006/relationships/image" Target="../media/image91.png"/><Relationship Id="rId22" Type="http://schemas.openxmlformats.org/officeDocument/2006/relationships/image" Target="../media/image99.tif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mailto:d367wang@uwaterloo.ca" TargetMode="External"/><Relationship Id="rId3" Type="http://schemas.openxmlformats.org/officeDocument/2006/relationships/hyperlink" Target="mailto:aiman@uwaterloo.ca" TargetMode="External"/><Relationship Id="rId7" Type="http://schemas.openxmlformats.org/officeDocument/2006/relationships/hyperlink" Target="mailto:alotfita@uwaterloo.ca" TargetMode="External"/><Relationship Id="rId2" Type="http://schemas.openxmlformats.org/officeDocument/2006/relationships/hyperlink" Target="mailto:a36hosse@uwaterloo.ca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1.tiff"/><Relationship Id="rId4" Type="http://schemas.openxmlformats.org/officeDocument/2006/relationships/image" Target="../media/image8.tiff"/><Relationship Id="rId9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hyperlink" Target="mailto:m283sing@uwaterloo.ca" TargetMode="External"/><Relationship Id="rId7" Type="http://schemas.openxmlformats.org/officeDocument/2006/relationships/hyperlink" Target="mailto:pkanania@uwaterloo.ca" TargetMode="External"/><Relationship Id="rId2" Type="http://schemas.openxmlformats.org/officeDocument/2006/relationships/hyperlink" Target="mailto:ffardno@uwaterloo.c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7liao@uwaterloo.ca" TargetMode="External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hyperlink" Target="http://ospp.cs.washington.edu/" TargetMode="External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hyperlink" Target="http://codex.cs.yale.edu/avi/os-book/OS10/" TargetMode="External"/><Relationship Id="rId4" Type="http://schemas.openxmlformats.org/officeDocument/2006/relationships/hyperlink" Target="http://pages.cs.wisc.edu/~remzi/OSTE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212665"/>
            <a:ext cx="7886700" cy="4432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68008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CEA2-4989-034E-82D5-FA7E52AC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Prerequisite: ECE 252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957C9-6526-854A-8E56-BBEF542D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It is assumed that you know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File system API</a:t>
            </a:r>
            <a:endParaRPr lang="en-US" altLang="en-US" sz="2000" dirty="0"/>
          </a:p>
          <a:p>
            <a:pPr lvl="2"/>
            <a:r>
              <a:rPr lang="en-US" altLang="en-US" sz="1600" dirty="0"/>
              <a:t>File operations, directory structure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Processes and threads</a:t>
            </a:r>
          </a:p>
          <a:p>
            <a:pPr lvl="2"/>
            <a:r>
              <a:rPr lang="en-US" altLang="en-US" sz="1600" dirty="0"/>
              <a:t>PCB, TCB, process/thread life cycle, fork and exec, signals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Inter-process communication</a:t>
            </a:r>
          </a:p>
          <a:p>
            <a:pPr lvl="2"/>
            <a:r>
              <a:rPr lang="en-US" altLang="en-US" sz="1600" dirty="0"/>
              <a:t>File sharing, memory sharing, message passing, pipes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Networking</a:t>
            </a:r>
            <a:endParaRPr lang="en-US" altLang="en-US" sz="2000" dirty="0"/>
          </a:p>
          <a:p>
            <a:pPr lvl="2"/>
            <a:r>
              <a:rPr lang="en-US" altLang="en-US" sz="1600" dirty="0"/>
              <a:t>Sockets, ports, client and server programs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Concurrency</a:t>
            </a:r>
            <a:endParaRPr lang="en-US" altLang="en-US" sz="2000" dirty="0"/>
          </a:p>
          <a:p>
            <a:pPr lvl="2"/>
            <a:r>
              <a:rPr lang="en-US" altLang="en-US" sz="1600" dirty="0"/>
              <a:t>Mutual exclusion, mutex, semaphores, locks, condition variables, monitors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Deadlock</a:t>
            </a:r>
          </a:p>
          <a:p>
            <a:pPr lvl="2"/>
            <a:r>
              <a:rPr lang="en-US" altLang="en-US" sz="1600" dirty="0"/>
              <a:t>Avoidance, detection, recovery, Banker's algorithm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84CF3B7-68D2-B349-BFBC-445AB3F4A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03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FC43-737D-49B6-943A-91702539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Is a Class About…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255C-6192-4117-9C98-003969EC1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Design of key systems abstractions that have emerged over time</a:t>
            </a:r>
          </a:p>
          <a:p>
            <a:pPr lvl="1"/>
            <a:r>
              <a:rPr lang="en-US" sz="1800" dirty="0"/>
              <a:t>Processes, threads, events, address spaces, file systems, sockets, transactions, key-value stores, etc.</a:t>
            </a:r>
          </a:p>
          <a:p>
            <a:pPr lvl="1"/>
            <a:endParaRPr lang="en-US" sz="1800" dirty="0"/>
          </a:p>
          <a:p>
            <a:r>
              <a:rPr lang="en-US" sz="2000" dirty="0"/>
              <a:t>Tradeoffs surrounding these designs</a:t>
            </a:r>
          </a:p>
          <a:p>
            <a:pPr lvl="1"/>
            <a:endParaRPr lang="en-US" sz="1800" dirty="0"/>
          </a:p>
          <a:p>
            <a:r>
              <a:rPr lang="en-US" sz="2000" dirty="0"/>
              <a:t>Their efficient implementation</a:t>
            </a:r>
          </a:p>
          <a:p>
            <a:pPr lvl="1"/>
            <a:r>
              <a:rPr lang="en-US" sz="1800" dirty="0"/>
              <a:t>Including hardware support that makes them possible and practical</a:t>
            </a:r>
          </a:p>
          <a:p>
            <a:pPr lvl="1"/>
            <a:endParaRPr lang="en-US" sz="1800" dirty="0"/>
          </a:p>
          <a:p>
            <a:r>
              <a:rPr lang="en-US" sz="2000" dirty="0"/>
              <a:t>And how to use them effectively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071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9F9F-8AB2-4571-B704-B259DDEF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Take ECE 350? </a:t>
            </a:r>
            <a:br>
              <a:rPr lang="en-US" dirty="0"/>
            </a:br>
            <a:r>
              <a:rPr lang="en-US" dirty="0"/>
              <a:t>Why Learn About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F7015-7033-47C9-AFDD-4C8150C15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>
            <a:noAutofit/>
          </a:bodyPr>
          <a:lstStyle/>
          <a:p>
            <a:r>
              <a:rPr lang="en-US" sz="2000" dirty="0"/>
              <a:t>Some of you will design and build parts of (real-time) operating systems</a:t>
            </a:r>
          </a:p>
          <a:p>
            <a:endParaRPr lang="en-US" sz="2000" dirty="0"/>
          </a:p>
          <a:p>
            <a:r>
              <a:rPr lang="en-US" sz="2000" dirty="0"/>
              <a:t>Many of you will create systems that use OS concepts</a:t>
            </a:r>
          </a:p>
          <a:p>
            <a:pPr lvl="1"/>
            <a:r>
              <a:rPr lang="en-US" sz="1800" dirty="0"/>
              <a:t>Whether you build hardware or software</a:t>
            </a:r>
          </a:p>
          <a:p>
            <a:pPr lvl="1"/>
            <a:r>
              <a:rPr lang="en-US" sz="1800" dirty="0"/>
              <a:t>Concepts and design patterns appear at many levels</a:t>
            </a:r>
          </a:p>
          <a:p>
            <a:endParaRPr lang="en-US" sz="2000" dirty="0"/>
          </a:p>
          <a:p>
            <a:r>
              <a:rPr lang="en-US" sz="2000" dirty="0"/>
              <a:t>All of you will write programs that use OS abstractions</a:t>
            </a:r>
          </a:p>
          <a:p>
            <a:pPr lvl="1"/>
            <a:r>
              <a:rPr lang="en-US" sz="1800" dirty="0"/>
              <a:t>The better you understand them, the better you use them</a:t>
            </a:r>
          </a:p>
        </p:txBody>
      </p:sp>
    </p:spTree>
    <p:extLst>
      <p:ext uri="{BB962C8B-B14F-4D97-AF65-F5344CB8AC3E}">
        <p14:creationId xmlns:p14="http://schemas.microsoft.com/office/powerpoint/2010/main" val="6863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 Attention! This is the important stuff. Seriously guys. - Drill sargent  | Meme Generator">
            <a:extLst>
              <a:ext uri="{FF2B5EF4-FFF2-40B4-BE49-F238E27FC236}">
                <a16:creationId xmlns:a16="http://schemas.microsoft.com/office/drawing/2014/main" id="{90BE1F03-FBD0-094D-84F9-3A2D16918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3148" y="1307253"/>
            <a:ext cx="5677705" cy="42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325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CD53-9BBA-5849-A212-D6BA8691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B87F9-1091-9041-A851-2F78952CD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Lab project: </a:t>
            </a:r>
            <a:r>
              <a:rPr lang="en-US" sz="2000" dirty="0">
                <a:solidFill>
                  <a:srgbClr val="FF0000"/>
                </a:solidFill>
              </a:rPr>
              <a:t>65</a:t>
            </a:r>
            <a:r>
              <a:rPr lang="en-CA" sz="2000" dirty="0">
                <a:solidFill>
                  <a:srgbClr val="FF0000"/>
                </a:solidFill>
              </a:rPr>
              <a:t>%</a:t>
            </a:r>
          </a:p>
          <a:p>
            <a:pPr lvl="1"/>
            <a:r>
              <a:rPr lang="en-CA" sz="1800" dirty="0"/>
              <a:t>5 deliverables (more on this later)</a:t>
            </a:r>
            <a:endParaRPr lang="en-CA" sz="2000" dirty="0"/>
          </a:p>
          <a:p>
            <a:r>
              <a:rPr lang="en-CA" sz="2000" dirty="0"/>
              <a:t>Quizzes: </a:t>
            </a:r>
            <a:r>
              <a:rPr lang="en-CA" sz="2000" dirty="0">
                <a:solidFill>
                  <a:srgbClr val="FF0000"/>
                </a:solidFill>
              </a:rPr>
              <a:t>35%</a:t>
            </a:r>
          </a:p>
          <a:p>
            <a:pPr lvl="1"/>
            <a:r>
              <a:rPr lang="en-CA" sz="1800" dirty="0"/>
              <a:t>11 quizzes</a:t>
            </a:r>
          </a:p>
          <a:p>
            <a:pPr lvl="1"/>
            <a:r>
              <a:rPr lang="en-CA" sz="1800" dirty="0"/>
              <a:t>All online on LEARN</a:t>
            </a:r>
          </a:p>
          <a:p>
            <a:pPr lvl="1"/>
            <a:r>
              <a:rPr lang="en-CA" sz="1800" dirty="0"/>
              <a:t>Quizzes are open book </a:t>
            </a:r>
          </a:p>
          <a:p>
            <a:pPr lvl="2"/>
            <a:r>
              <a:rPr lang="en-CA" sz="1400" dirty="0"/>
              <a:t>You may consult your textbook, course notes, and materials posted on course webpage</a:t>
            </a:r>
          </a:p>
          <a:p>
            <a:pPr lvl="2"/>
            <a:r>
              <a:rPr lang="en-CA" sz="1400" dirty="0"/>
              <a:t>Use of </a:t>
            </a:r>
            <a:r>
              <a:rPr lang="en-CA" sz="1400" u="sng" dirty="0">
                <a:solidFill>
                  <a:srgbClr val="FF0000"/>
                </a:solidFill>
              </a:rPr>
              <a:t>any other resource</a:t>
            </a:r>
            <a:r>
              <a:rPr lang="en-CA" sz="1400" dirty="0"/>
              <a:t> (including online services such as </a:t>
            </a:r>
            <a:r>
              <a:rPr lang="en-CA" sz="1400" dirty="0" err="1"/>
              <a:t>stackexchange.com</a:t>
            </a:r>
            <a:r>
              <a:rPr lang="en-CA" sz="1400" dirty="0"/>
              <a:t>) is prohibited</a:t>
            </a:r>
          </a:p>
          <a:p>
            <a:pPr lvl="2"/>
            <a:r>
              <a:rPr lang="en-CA" sz="1400" dirty="0"/>
              <a:t>You may not communicate directly or indirectly with any person except course instructors (you </a:t>
            </a:r>
            <a:r>
              <a:rPr lang="en-CA" sz="1400" u="sng" dirty="0">
                <a:solidFill>
                  <a:srgbClr val="00B050"/>
                </a:solidFill>
              </a:rPr>
              <a:t>can</a:t>
            </a:r>
            <a:r>
              <a:rPr lang="en-CA" sz="1400" dirty="0"/>
              <a:t> email course instructors if you have any questions or need any clarification)</a:t>
            </a:r>
          </a:p>
          <a:p>
            <a:pPr lvl="2"/>
            <a:r>
              <a:rPr lang="en-CA" sz="1400" dirty="0"/>
              <a:t>You may not discuss nor disclose quiz questions with anyone</a:t>
            </a:r>
          </a:p>
          <a:p>
            <a:pPr lvl="2"/>
            <a:endParaRPr lang="en-CA" sz="2000" dirty="0"/>
          </a:p>
          <a:p>
            <a:pPr marL="0" indent="0" algn="ctr">
              <a:buNone/>
            </a:pPr>
            <a:r>
              <a:rPr lang="en-CA" sz="1600" u="sng" dirty="0">
                <a:solidFill>
                  <a:srgbClr val="FF0000"/>
                </a:solidFill>
              </a:rPr>
              <a:t>Important disclaimer</a:t>
            </a:r>
            <a:endParaRPr lang="en-CA" sz="1600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CA" sz="1600" dirty="0">
                <a:solidFill>
                  <a:srgbClr val="7030A0"/>
                </a:solidFill>
              </a:rPr>
              <a:t>We reserve the right to change these weights at any time during the term without prior notice</a:t>
            </a:r>
          </a:p>
        </p:txBody>
      </p:sp>
    </p:spTree>
    <p:extLst>
      <p:ext uri="{BB962C8B-B14F-4D97-AF65-F5344CB8AC3E}">
        <p14:creationId xmlns:p14="http://schemas.microsoft.com/office/powerpoint/2010/main" val="20776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58F4B-A335-1147-8D10-2FCA6521E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You will design, implement, and test </a:t>
            </a:r>
            <a:br>
              <a:rPr lang="en-CA" sz="2400" dirty="0"/>
            </a:br>
            <a:r>
              <a:rPr lang="en-CA" sz="2400" dirty="0">
                <a:solidFill>
                  <a:srgbClr val="FF0000"/>
                </a:solidFill>
              </a:rPr>
              <a:t>real-time executive (RTX) </a:t>
            </a:r>
            <a:r>
              <a:rPr lang="en-CA" sz="2400" dirty="0"/>
              <a:t>on DE1-SoC boards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D33C2-D269-487B-86F2-D16ED36FF7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3427" y="3259728"/>
            <a:ext cx="4423146" cy="248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10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1CBE-6C3B-A842-8516-FA279042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DE9D-1D5B-D942-86BE-A44A7592C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82" y="1676400"/>
            <a:ext cx="7886700" cy="4968875"/>
          </a:xfrm>
        </p:spPr>
        <p:txBody>
          <a:bodyPr/>
          <a:lstStyle/>
          <a:p>
            <a:r>
              <a:rPr lang="en-CA" sz="2400" dirty="0"/>
              <a:t>Groups should have 4 members</a:t>
            </a:r>
          </a:p>
          <a:p>
            <a:pPr lvl="1"/>
            <a:r>
              <a:rPr lang="en-US" sz="2000" dirty="0"/>
              <a:t>Never 5! 3 requires serious justification</a:t>
            </a:r>
            <a:endParaRPr lang="en-CA" sz="2000" dirty="0"/>
          </a:p>
          <a:p>
            <a:pPr lvl="1"/>
            <a:r>
              <a:rPr lang="en-CA" sz="2000" dirty="0"/>
              <a:t>Sign up in LEARN </a:t>
            </a:r>
            <a:r>
              <a:rPr lang="en-CA" sz="2000"/>
              <a:t>by </a:t>
            </a:r>
            <a:r>
              <a:rPr lang="en-CA" sz="2000">
                <a:solidFill>
                  <a:srgbClr val="FF0000"/>
                </a:solidFill>
              </a:rPr>
              <a:t>16:30 </a:t>
            </a:r>
            <a:r>
              <a:rPr lang="en-CA" sz="2000" dirty="0">
                <a:solidFill>
                  <a:srgbClr val="FF0000"/>
                </a:solidFill>
              </a:rPr>
              <a:t>on Jan.14</a:t>
            </a:r>
            <a:r>
              <a:rPr lang="en-CA" sz="2000" baseline="30000" dirty="0">
                <a:solidFill>
                  <a:srgbClr val="FF0000"/>
                </a:solidFill>
              </a:rPr>
              <a:t>th </a:t>
            </a:r>
            <a:r>
              <a:rPr lang="en-CA" sz="2000" dirty="0">
                <a:solidFill>
                  <a:srgbClr val="FF0000"/>
                </a:solidFill>
              </a:rPr>
              <a:t>EST</a:t>
            </a:r>
            <a:endParaRPr lang="en-CA" sz="2000" baseline="30000" dirty="0">
              <a:solidFill>
                <a:srgbClr val="FF0000"/>
              </a:solidFill>
            </a:endParaRPr>
          </a:p>
          <a:p>
            <a:r>
              <a:rPr lang="en-CA" sz="2400" dirty="0"/>
              <a:t>Each group must have a project manager</a:t>
            </a:r>
          </a:p>
          <a:p>
            <a:pPr lvl="1"/>
            <a:r>
              <a:rPr lang="en-CA" sz="2000" dirty="0"/>
              <a:t>Responsible for coordinating group</a:t>
            </a:r>
          </a:p>
          <a:p>
            <a:pPr lvl="1"/>
            <a:r>
              <a:rPr lang="en-CA" sz="2000" dirty="0"/>
              <a:t>Can rotate between teammates</a:t>
            </a:r>
          </a:p>
          <a:p>
            <a:pPr lvl="1"/>
            <a:r>
              <a:rPr lang="en-CA" sz="2000" dirty="0"/>
              <a:t>For P1, report project manager by sign-up deadline</a:t>
            </a:r>
          </a:p>
          <a:p>
            <a:pPr lvl="1"/>
            <a:r>
              <a:rPr lang="en-CA" sz="2000" dirty="0"/>
              <a:t>For P2-P5, report project manager by P1-P4 submissions</a:t>
            </a:r>
          </a:p>
          <a:p>
            <a:r>
              <a:rPr lang="en-CA" sz="2400" dirty="0"/>
              <a:t>Only one split-up is allowed</a:t>
            </a:r>
          </a:p>
          <a:p>
            <a:pPr lvl="1"/>
            <a:r>
              <a:rPr lang="en-CA" sz="2000" dirty="0"/>
              <a:t>One-week notice in writing before nearest deadline</a:t>
            </a:r>
          </a:p>
          <a:p>
            <a:pPr lvl="1"/>
            <a:r>
              <a:rPr lang="en-CA" sz="2000" dirty="0"/>
              <a:t>All students involved lose one grace day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81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E8219E-1D9B-2143-8FF1-8012E2649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5659437"/>
            <a:ext cx="7886700" cy="985838"/>
          </a:xfrm>
        </p:spPr>
        <p:txBody>
          <a:bodyPr/>
          <a:lstStyle/>
          <a:p>
            <a:pPr marL="0" indent="0" algn="ctr">
              <a:buNone/>
            </a:pPr>
            <a:r>
              <a:rPr lang="en-CA" sz="1600" u="sng" dirty="0">
                <a:solidFill>
                  <a:srgbClr val="FF0000"/>
                </a:solidFill>
              </a:rPr>
              <a:t>Important disclaimer</a:t>
            </a:r>
            <a:endParaRPr lang="en-CA" sz="1600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CA" sz="1600" dirty="0">
                <a:solidFill>
                  <a:srgbClr val="7030A0"/>
                </a:solidFill>
              </a:rPr>
              <a:t>We reserve the right to change these weights at any time during the term without prior notice</a:t>
            </a:r>
          </a:p>
          <a:p>
            <a:pPr algn="ctr"/>
            <a:endParaRPr lang="en-US" sz="18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D4C2745-2BCD-41FB-8001-9489324D9E1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650737"/>
              </p:ext>
            </p:extLst>
          </p:nvPr>
        </p:nvGraphicFramePr>
        <p:xfrm>
          <a:off x="2142000" y="1597785"/>
          <a:ext cx="4860000" cy="30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000">
                  <a:extLst>
                    <a:ext uri="{9D8B030D-6E8A-4147-A177-3AD203B41FA5}">
                      <a16:colId xmlns:a16="http://schemas.microsoft.com/office/drawing/2014/main" val="600794289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498121213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6338560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Deliverable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Weight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Due Date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22849120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Group sing-up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Jan 14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9132205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P1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18%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Jan 28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1298632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P2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Feb 11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191839946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P3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25%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Mar 11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401157685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P4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Mar 25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170870642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P5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15%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Apr 08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7859444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9335A0-3F6D-4EE6-B516-BA4D6FBC6D78}"/>
              </a:ext>
            </a:extLst>
          </p:cNvPr>
          <p:cNvSpPr txBox="1"/>
          <p:nvPr/>
        </p:nvSpPr>
        <p:spPr>
          <a:xfrm>
            <a:off x="3221214" y="4621785"/>
            <a:ext cx="270157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All times are Eastern Standard Time</a:t>
            </a:r>
          </a:p>
        </p:txBody>
      </p:sp>
    </p:spTree>
    <p:extLst>
      <p:ext uri="{BB962C8B-B14F-4D97-AF65-F5344CB8AC3E}">
        <p14:creationId xmlns:p14="http://schemas.microsoft.com/office/powerpoint/2010/main" val="280981500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1CBE-6C3B-A842-8516-FA279042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 for P1 – P5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DE9D-1D5B-D942-86BE-A44A7592C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Teammates anonymously </a:t>
            </a:r>
            <a:br>
              <a:rPr lang="en-CA" sz="2000" dirty="0"/>
            </a:br>
            <a:r>
              <a:rPr lang="en-CA" sz="2000" dirty="0"/>
              <a:t>evaluate each other </a:t>
            </a:r>
            <a:br>
              <a:rPr lang="en-CA" sz="2000" dirty="0"/>
            </a:br>
            <a:r>
              <a:rPr lang="en-CA" sz="2000" dirty="0"/>
              <a:t>for each deliverable</a:t>
            </a:r>
            <a:br>
              <a:rPr lang="en-CA" sz="2000" dirty="0"/>
            </a:br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pPr marL="0" indent="0">
              <a:buNone/>
            </a:pPr>
            <a:endParaRPr lang="en-CA" sz="2000" dirty="0"/>
          </a:p>
          <a:p>
            <a:r>
              <a:rPr lang="en-CA" sz="2000" dirty="0"/>
              <a:t>Your grade = Your group’s grade x your contribution factor</a:t>
            </a:r>
          </a:p>
          <a:p>
            <a:r>
              <a:rPr lang="en-CA" sz="2000" dirty="0"/>
              <a:t>Has to be submitted 1 hour after project submission!</a:t>
            </a:r>
          </a:p>
          <a:p>
            <a:pPr lvl="1"/>
            <a:r>
              <a:rPr lang="en-CA" sz="1800" dirty="0"/>
              <a:t>5% penalty per day afterwards!</a:t>
            </a:r>
          </a:p>
          <a:p>
            <a:endParaRPr lang="en-US" sz="20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3F7C6DD-A33E-457C-9845-0632246CE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063"/>
              </p:ext>
            </p:extLst>
          </p:nvPr>
        </p:nvGraphicFramePr>
        <p:xfrm>
          <a:off x="983317" y="2880161"/>
          <a:ext cx="3214964" cy="2024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174">
                  <a:extLst>
                    <a:ext uri="{9D8B030D-6E8A-4147-A177-3AD203B41FA5}">
                      <a16:colId xmlns:a16="http://schemas.microsoft.com/office/drawing/2014/main" val="1657274396"/>
                    </a:ext>
                  </a:extLst>
                </a:gridCol>
                <a:gridCol w="1906790">
                  <a:extLst>
                    <a:ext uri="{9D8B030D-6E8A-4147-A177-3AD203B41FA5}">
                      <a16:colId xmlns:a16="http://schemas.microsoft.com/office/drawing/2014/main" val="3125075606"/>
                    </a:ext>
                  </a:extLst>
                </a:gridCol>
              </a:tblGrid>
              <a:tr h="396439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Peer rating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Contribution factor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684160357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[7,  10]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647902509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[6, 7)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0.8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2671172352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[5, 6)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0.6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4063795031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[4, 5)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0.4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032213716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[0, 4)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43550525"/>
                  </a:ext>
                </a:extLst>
              </a:tr>
            </a:tbl>
          </a:graphicData>
        </a:graphic>
      </p:graphicFrame>
      <p:pic>
        <p:nvPicPr>
          <p:cNvPr id="3076" name="Picture 4" descr="Freshers: Expectation vs. Reality | Aston Life">
            <a:extLst>
              <a:ext uri="{FF2B5EF4-FFF2-40B4-BE49-F238E27FC236}">
                <a16:creationId xmlns:a16="http://schemas.microsoft.com/office/drawing/2014/main" id="{9FE16DAB-D11B-544C-BF96-DCADA03E8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0941" y="1676400"/>
            <a:ext cx="3584409" cy="28460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5928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>
            <a:extLst>
              <a:ext uri="{FF2B5EF4-FFF2-40B4-BE49-F238E27FC236}">
                <a16:creationId xmlns:a16="http://schemas.microsoft.com/office/drawing/2014/main" id="{06001EE6-096F-3446-AD3B-B6BE072F9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 Early!</a:t>
            </a:r>
          </a:p>
        </p:txBody>
      </p:sp>
      <p:sp>
        <p:nvSpPr>
          <p:cNvPr id="566276" name="Rectangle 4">
            <a:extLst>
              <a:ext uri="{FF2B5EF4-FFF2-40B4-BE49-F238E27FC236}">
                <a16:creationId xmlns:a16="http://schemas.microsoft.com/office/drawing/2014/main" id="{97C45D95-2652-4C4A-8AFA-9E554F40C3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642456"/>
            <a:ext cx="7886700" cy="5002820"/>
          </a:xfrm>
        </p:spPr>
        <p:txBody>
          <a:bodyPr/>
          <a:lstStyle/>
          <a:p>
            <a:r>
              <a:rPr lang="en-US" altLang="ko-KR" sz="2400" dirty="0"/>
              <a:t>Time/work estimation is hard</a:t>
            </a:r>
          </a:p>
          <a:p>
            <a:pPr lvl="1"/>
            <a:r>
              <a:rPr lang="en-US" altLang="ko-KR" sz="2000" dirty="0"/>
              <a:t>Programmers are eternal optimists </a:t>
            </a:r>
            <a:br>
              <a:rPr lang="en-US" altLang="ko-KR" sz="2000" dirty="0"/>
            </a:br>
            <a:r>
              <a:rPr lang="en-US" altLang="ko-KR" sz="2000" dirty="0"/>
              <a:t>(it will only take two days)!</a:t>
            </a:r>
          </a:p>
          <a:p>
            <a:pPr lvl="2"/>
            <a:r>
              <a:rPr lang="en-US" altLang="ko-KR" sz="1800" dirty="0"/>
              <a:t>This is why we bug you about </a:t>
            </a:r>
            <a:br>
              <a:rPr lang="en-US" altLang="ko-KR" sz="1800" dirty="0"/>
            </a:br>
            <a:r>
              <a:rPr lang="en-US" altLang="ko-KR" sz="1800" dirty="0"/>
              <a:t>starting the project early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Can a project be efficiently partitioned?</a:t>
            </a:r>
          </a:p>
          <a:p>
            <a:pPr lvl="1"/>
            <a:r>
              <a:rPr lang="en-US" altLang="ko-KR" sz="2000" dirty="0"/>
              <a:t>Partitionable task decreases in time as you add people</a:t>
            </a:r>
          </a:p>
          <a:p>
            <a:pPr lvl="1"/>
            <a:r>
              <a:rPr lang="en-US" altLang="ko-KR" sz="2000" dirty="0"/>
              <a:t>But … what about communication?</a:t>
            </a:r>
          </a:p>
          <a:p>
            <a:pPr lvl="2"/>
            <a:r>
              <a:rPr lang="en-US" altLang="ko-KR" sz="1800" dirty="0"/>
              <a:t>Time reaches a minimum bound</a:t>
            </a:r>
          </a:p>
          <a:p>
            <a:pPr lvl="2"/>
            <a:r>
              <a:rPr lang="en-US" altLang="ko-KR" sz="1800" dirty="0"/>
              <a:t>With complex interactions, time increases!</a:t>
            </a:r>
          </a:p>
        </p:txBody>
      </p:sp>
      <p:pic>
        <p:nvPicPr>
          <p:cNvPr id="2050" name="Picture 2" descr="Morning People Are so Annoyingly Optimistic | Funny good morning memes,  Good morning meme, Morning memes">
            <a:extLst>
              <a:ext uri="{FF2B5EF4-FFF2-40B4-BE49-F238E27FC236}">
                <a16:creationId xmlns:a16="http://schemas.microsoft.com/office/drawing/2014/main" id="{2602A047-C04C-1E46-A793-0519BE32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8470" y="1534933"/>
            <a:ext cx="3050007" cy="228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04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6" grpId="0" uiExpand="1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1: Introduction</a:t>
            </a:r>
            <a:endParaRPr lang="en-US" sz="49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>
            <a:extLst>
              <a:ext uri="{FF2B5EF4-FFF2-40B4-BE49-F238E27FC236}">
                <a16:creationId xmlns:a16="http://schemas.microsoft.com/office/drawing/2014/main" id="{C1FF17EC-3686-FD4B-AD3B-682815D022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Techniques for Partitioning Tasks</a:t>
            </a:r>
          </a:p>
        </p:txBody>
      </p:sp>
      <p:sp>
        <p:nvSpPr>
          <p:cNvPr id="567299" name="Rectangle 3">
            <a:extLst>
              <a:ext uri="{FF2B5EF4-FFF2-40B4-BE49-F238E27FC236}">
                <a16:creationId xmlns:a16="http://schemas.microsoft.com/office/drawing/2014/main" id="{A572DBE1-248A-4049-BF04-D8FD1622D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Functional</a:t>
            </a:r>
          </a:p>
          <a:p>
            <a:pPr lvl="1"/>
            <a:r>
              <a:rPr lang="en-US" altLang="ko-KR" sz="1800" dirty="0"/>
              <a:t>Person A implements threads, Person B implements semaphores, Person C implements locks…</a:t>
            </a:r>
          </a:p>
          <a:p>
            <a:pPr lvl="1"/>
            <a:r>
              <a:rPr lang="en-US" altLang="ko-KR" sz="1800" dirty="0"/>
              <a:t>Problem: Lots of communication across APIs</a:t>
            </a:r>
          </a:p>
          <a:p>
            <a:pPr lvl="2"/>
            <a:r>
              <a:rPr lang="en-US" altLang="ko-KR" sz="1600" dirty="0"/>
              <a:t>If B changes the API, A may need to make changes</a:t>
            </a:r>
          </a:p>
          <a:p>
            <a:endParaRPr lang="en-US" altLang="ko-KR" sz="2000" dirty="0"/>
          </a:p>
          <a:p>
            <a:r>
              <a:rPr lang="en-US" altLang="ko-KR" sz="2000" dirty="0"/>
              <a:t>Task</a:t>
            </a:r>
          </a:p>
          <a:p>
            <a:pPr lvl="1"/>
            <a:r>
              <a:rPr lang="en-US" altLang="ko-KR" sz="1800" dirty="0"/>
              <a:t>Person A designs, Person B writes code, Person C tests</a:t>
            </a:r>
          </a:p>
          <a:p>
            <a:pPr lvl="1"/>
            <a:r>
              <a:rPr lang="en-US" altLang="ko-KR" sz="1800" dirty="0"/>
              <a:t>May be difficult to find right balance, but can focus on each person’s strengths (Theory vs systems hacker)</a:t>
            </a:r>
          </a:p>
          <a:p>
            <a:pPr lvl="1"/>
            <a:r>
              <a:rPr lang="en-US" altLang="ko-KR" sz="1800" dirty="0"/>
              <a:t>Since debugging is hard, Microsoft has two testers for each programmer</a:t>
            </a:r>
          </a:p>
        </p:txBody>
      </p:sp>
    </p:spTree>
    <p:extLst>
      <p:ext uri="{BB962C8B-B14F-4D97-AF65-F5344CB8AC3E}">
        <p14:creationId xmlns:p14="http://schemas.microsoft.com/office/powerpoint/2010/main" val="77999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29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>
            <a:extLst>
              <a:ext uri="{FF2B5EF4-FFF2-40B4-BE49-F238E27FC236}">
                <a16:creationId xmlns:a16="http://schemas.microsoft.com/office/drawing/2014/main" id="{5A38FDE0-5ADD-EF40-BEA8-0F7666ACA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Communication</a:t>
            </a:r>
          </a:p>
        </p:txBody>
      </p:sp>
      <p:sp>
        <p:nvSpPr>
          <p:cNvPr id="568323" name="Rectangle 3">
            <a:extLst>
              <a:ext uri="{FF2B5EF4-FFF2-40B4-BE49-F238E27FC236}">
                <a16:creationId xmlns:a16="http://schemas.microsoft.com/office/drawing/2014/main" id="{14A3D896-DE10-1940-8BB1-8B5432C2B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dirty="0"/>
              <a:t>More people means more communication</a:t>
            </a:r>
          </a:p>
          <a:p>
            <a:pPr lvl="1"/>
            <a:r>
              <a:rPr lang="en-US" altLang="ko-KR" sz="1400" dirty="0"/>
              <a:t>Changes have to be propagated to more people</a:t>
            </a:r>
          </a:p>
          <a:p>
            <a:pPr lvl="1"/>
            <a:r>
              <a:rPr lang="en-US" altLang="ko-KR" sz="1400" dirty="0"/>
              <a:t>Think about person writing code for most fundamental </a:t>
            </a:r>
            <a:br>
              <a:rPr lang="en-US" altLang="ko-KR" sz="1400" dirty="0"/>
            </a:br>
            <a:r>
              <a:rPr lang="en-US" altLang="ko-KR" sz="1400" dirty="0"/>
              <a:t>component of system: everyone depends on them!</a:t>
            </a:r>
          </a:p>
          <a:p>
            <a:r>
              <a:rPr lang="en-US" altLang="ko-KR" sz="1600" dirty="0"/>
              <a:t>Miscommunication is common</a:t>
            </a:r>
          </a:p>
          <a:p>
            <a:pPr lvl="1"/>
            <a:r>
              <a:rPr lang="en-US" altLang="ko-KR" sz="1200" dirty="0">
                <a:latin typeface="Segoe Print" panose="02000800000000000000" pitchFamily="2" charset="0"/>
              </a:rPr>
              <a:t>“Index starts at 0?  I thought you said 1!”</a:t>
            </a:r>
          </a:p>
          <a:p>
            <a:r>
              <a:rPr lang="en-US" altLang="ko-KR" sz="1600" dirty="0"/>
              <a:t>Who makes decisions? </a:t>
            </a:r>
          </a:p>
          <a:p>
            <a:pPr lvl="1"/>
            <a:r>
              <a:rPr lang="en-US" altLang="ko-KR" sz="1400" dirty="0"/>
              <a:t>Individual decisions are fast but trouble</a:t>
            </a:r>
          </a:p>
          <a:p>
            <a:pPr lvl="1"/>
            <a:r>
              <a:rPr lang="en-US" altLang="ko-KR" sz="1400" dirty="0"/>
              <a:t>Group decisions take time</a:t>
            </a:r>
          </a:p>
          <a:p>
            <a:pPr lvl="1"/>
            <a:r>
              <a:rPr lang="en-US" altLang="ko-KR" sz="1400" dirty="0"/>
              <a:t>Centralized decisions require a big picture view </a:t>
            </a:r>
            <a:br>
              <a:rPr lang="en-US" altLang="ko-KR" sz="1400" dirty="0"/>
            </a:br>
            <a:r>
              <a:rPr lang="en-US" altLang="ko-KR" sz="1400" dirty="0"/>
              <a:t>(someone who can be the “system architect”)</a:t>
            </a:r>
          </a:p>
          <a:p>
            <a:r>
              <a:rPr lang="en-US" altLang="ko-KR" sz="1600" dirty="0"/>
              <a:t>Often designating someone as system architect can be a good thing</a:t>
            </a:r>
          </a:p>
          <a:p>
            <a:pPr lvl="1"/>
            <a:r>
              <a:rPr lang="en-US" altLang="ko-KR" sz="1400" dirty="0"/>
              <a:t>Better not be clueless</a:t>
            </a:r>
          </a:p>
          <a:p>
            <a:pPr lvl="1"/>
            <a:r>
              <a:rPr lang="en-US" altLang="ko-KR" sz="1400" dirty="0"/>
              <a:t>Better have good people skills</a:t>
            </a:r>
          </a:p>
          <a:p>
            <a:pPr lvl="1"/>
            <a:r>
              <a:rPr lang="en-US" altLang="ko-KR" sz="1400" dirty="0"/>
              <a:t>Better let other people do work </a:t>
            </a:r>
          </a:p>
        </p:txBody>
      </p:sp>
      <p:pic>
        <p:nvPicPr>
          <p:cNvPr id="6148" name="Picture 4" descr="When Group Discussion is Going on,and My Crush Passes by... — Steemit">
            <a:extLst>
              <a:ext uri="{FF2B5EF4-FFF2-40B4-BE49-F238E27FC236}">
                <a16:creationId xmlns:a16="http://schemas.microsoft.com/office/drawing/2014/main" id="{FABBDA7E-0FC1-3149-9681-F3ECB21A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00000">
            <a:off x="6254051" y="1808019"/>
            <a:ext cx="1968622" cy="1722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C30A1E-63AE-9742-903D-3098916A3984}"/>
              </a:ext>
            </a:extLst>
          </p:cNvPr>
          <p:cNvSpPr/>
          <p:nvPr/>
        </p:nvSpPr>
        <p:spPr>
          <a:xfrm>
            <a:off x="6447443" y="1697182"/>
            <a:ext cx="47320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dopl3r.com</a:t>
            </a:r>
          </a:p>
        </p:txBody>
      </p:sp>
    </p:spTree>
    <p:extLst>
      <p:ext uri="{BB962C8B-B14F-4D97-AF65-F5344CB8AC3E}">
        <p14:creationId xmlns:p14="http://schemas.microsoft.com/office/powerpoint/2010/main" val="25895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23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2">
            <a:extLst>
              <a:ext uri="{FF2B5EF4-FFF2-40B4-BE49-F238E27FC236}">
                <a16:creationId xmlns:a16="http://schemas.microsoft.com/office/drawing/2014/main" id="{5BF72DF9-946E-2349-9EB9-59EDC37D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3616" y="2126673"/>
            <a:ext cx="18954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6" name="Rectangle 3">
            <a:extLst>
              <a:ext uri="{FF2B5EF4-FFF2-40B4-BE49-F238E27FC236}">
                <a16:creationId xmlns:a16="http://schemas.microsoft.com/office/drawing/2014/main" id="{A7FC61D8-E08A-1440-8836-C109C942E9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Coordination</a:t>
            </a:r>
          </a:p>
        </p:txBody>
      </p:sp>
      <p:sp>
        <p:nvSpPr>
          <p:cNvPr id="569348" name="Rectangle 4">
            <a:extLst>
              <a:ext uri="{FF2B5EF4-FFF2-40B4-BE49-F238E27FC236}">
                <a16:creationId xmlns:a16="http://schemas.microsoft.com/office/drawing/2014/main" id="{32DEF4D1-A567-0A4F-9B0C-5BA93F2C9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Many are in different time zones </a:t>
            </a:r>
            <a:r>
              <a:rPr lang="en-US" altLang="ko-KR" sz="1800" dirty="0">
                <a:sym typeface="Symbol" pitchFamily="2" charset="2"/>
              </a:rPr>
              <a:t></a:t>
            </a:r>
            <a:r>
              <a:rPr lang="en-US" altLang="ko-KR" sz="1800" dirty="0"/>
              <a:t> some cannot make all meetings!</a:t>
            </a:r>
          </a:p>
          <a:p>
            <a:pPr lvl="1"/>
            <a:r>
              <a:rPr lang="en-US" altLang="ko-KR" sz="1600" dirty="0"/>
              <a:t>They miss decisions and associated discussion</a:t>
            </a:r>
          </a:p>
          <a:p>
            <a:pPr lvl="1"/>
            <a:r>
              <a:rPr lang="en-US" altLang="ko-KR" sz="1600" dirty="0"/>
              <a:t>Why do we limit groups to 4 people? </a:t>
            </a:r>
          </a:p>
          <a:p>
            <a:pPr lvl="2"/>
            <a:r>
              <a:rPr lang="en-US" altLang="ko-KR" sz="1400" dirty="0"/>
              <a:t>You would never be able to schedule meetings otherwise</a:t>
            </a:r>
          </a:p>
          <a:p>
            <a:pPr lvl="1"/>
            <a:r>
              <a:rPr lang="en-US" altLang="ko-KR" sz="1600" dirty="0"/>
              <a:t>Why do we require 3 people minimum?</a:t>
            </a:r>
          </a:p>
          <a:p>
            <a:pPr lvl="2"/>
            <a:r>
              <a:rPr lang="en-US" altLang="ko-KR" sz="1400" dirty="0"/>
              <a:t>You need to experience groups to get ready for real world</a:t>
            </a:r>
          </a:p>
          <a:p>
            <a:r>
              <a:rPr lang="en-US" altLang="ko-KR" sz="1800" dirty="0"/>
              <a:t>People have </a:t>
            </a:r>
            <a:r>
              <a:rPr lang="en-US" altLang="ko-KR" sz="1800" dirty="0">
                <a:solidFill>
                  <a:srgbClr val="FF0000"/>
                </a:solidFill>
              </a:rPr>
              <a:t>different work styles</a:t>
            </a:r>
          </a:p>
          <a:p>
            <a:pPr lvl="1"/>
            <a:r>
              <a:rPr lang="en-US" altLang="ko-KR" sz="1600" dirty="0"/>
              <a:t>Some people work in the morning, some at night</a:t>
            </a:r>
          </a:p>
          <a:p>
            <a:pPr lvl="1"/>
            <a:r>
              <a:rPr lang="en-US" altLang="ko-KR" sz="1600" dirty="0"/>
              <a:t>How do you decide when to meet or work together?</a:t>
            </a:r>
          </a:p>
          <a:p>
            <a:r>
              <a:rPr lang="en-US" altLang="ko-KR" sz="1800" dirty="0"/>
              <a:t>What about project slippage?</a:t>
            </a:r>
          </a:p>
          <a:p>
            <a:pPr lvl="1"/>
            <a:r>
              <a:rPr lang="en-US" altLang="ko-KR" sz="1600" dirty="0"/>
              <a:t>Everyone busy but not talking, one is way behind, but no one will know until very end!</a:t>
            </a:r>
          </a:p>
          <a:p>
            <a:r>
              <a:rPr lang="en-US" altLang="ko-KR" sz="1800" dirty="0"/>
              <a:t>Hard to add people to existing group</a:t>
            </a:r>
          </a:p>
          <a:p>
            <a:pPr lvl="1"/>
            <a:r>
              <a:rPr lang="en-US" altLang="ko-KR" sz="1600" dirty="0"/>
              <a:t>Members have already figured out how to work together</a:t>
            </a:r>
          </a:p>
        </p:txBody>
      </p:sp>
    </p:spTree>
    <p:extLst>
      <p:ext uri="{BB962C8B-B14F-4D97-AF65-F5344CB8AC3E}">
        <p14:creationId xmlns:p14="http://schemas.microsoft.com/office/powerpoint/2010/main" val="362498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34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3">
            <a:extLst>
              <a:ext uri="{FF2B5EF4-FFF2-40B4-BE49-F238E27FC236}">
                <a16:creationId xmlns:a16="http://schemas.microsoft.com/office/drawing/2014/main" id="{809C651C-898D-8F4B-9D37-A75D42FB5F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to Make it Work?</a:t>
            </a:r>
          </a:p>
        </p:txBody>
      </p:sp>
      <p:sp>
        <p:nvSpPr>
          <p:cNvPr id="570372" name="Rectangle 4">
            <a:extLst>
              <a:ext uri="{FF2B5EF4-FFF2-40B4-BE49-F238E27FC236}">
                <a16:creationId xmlns:a16="http://schemas.microsoft.com/office/drawing/2014/main" id="{6A513529-E776-304E-859C-70B43B1699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People are human … get over it!</a:t>
            </a:r>
          </a:p>
          <a:p>
            <a:pPr lvl="1"/>
            <a:r>
              <a:rPr lang="en-US" altLang="ko-KR" sz="1800" dirty="0"/>
              <a:t>People will make mistakes, miss meetings, </a:t>
            </a:r>
            <a:br>
              <a:rPr lang="en-US" altLang="ko-KR" sz="1800" dirty="0"/>
            </a:br>
            <a:r>
              <a:rPr lang="en-US" altLang="ko-KR" sz="1800" dirty="0"/>
              <a:t>miss deadlines, etc.  </a:t>
            </a:r>
          </a:p>
          <a:p>
            <a:pPr lvl="1"/>
            <a:r>
              <a:rPr lang="en-US" altLang="ko-KR" sz="1800" dirty="0"/>
              <a:t>You need to live with it and adapt</a:t>
            </a:r>
          </a:p>
          <a:p>
            <a:pPr lvl="1"/>
            <a:r>
              <a:rPr lang="en-US" altLang="ko-KR" sz="1800" dirty="0"/>
              <a:t>It is better to anticipate problems than </a:t>
            </a:r>
            <a:br>
              <a:rPr lang="en-US" altLang="ko-KR" sz="1800" dirty="0"/>
            </a:br>
            <a:r>
              <a:rPr lang="en-US" altLang="ko-KR" sz="1800" dirty="0"/>
              <a:t>clean up afterwards</a:t>
            </a:r>
          </a:p>
          <a:p>
            <a:r>
              <a:rPr lang="en-US" altLang="ko-KR" sz="2000" dirty="0"/>
              <a:t>Document, document, document</a:t>
            </a:r>
          </a:p>
          <a:p>
            <a:pPr lvl="1"/>
            <a:r>
              <a:rPr lang="en-US" altLang="ko-KR" sz="1800" dirty="0"/>
              <a:t>Why Document?</a:t>
            </a:r>
          </a:p>
          <a:p>
            <a:pPr lvl="2"/>
            <a:r>
              <a:rPr lang="en-US" altLang="ko-KR" sz="1600" dirty="0"/>
              <a:t>Expose decisions and communicate to others</a:t>
            </a:r>
          </a:p>
          <a:p>
            <a:pPr lvl="2"/>
            <a:r>
              <a:rPr lang="en-US" altLang="ko-KR" sz="1600" dirty="0"/>
              <a:t>Easier to spot mistakes early</a:t>
            </a:r>
          </a:p>
          <a:p>
            <a:pPr lvl="2"/>
            <a:r>
              <a:rPr lang="en-US" altLang="ko-KR" sz="1600" dirty="0"/>
              <a:t>Easier to estimate progress</a:t>
            </a:r>
          </a:p>
          <a:p>
            <a:pPr lvl="1"/>
            <a:r>
              <a:rPr lang="en-US" altLang="ko-KR" sz="1800" dirty="0"/>
              <a:t>What to document?</a:t>
            </a:r>
          </a:p>
          <a:p>
            <a:pPr lvl="2"/>
            <a:r>
              <a:rPr lang="en-US" altLang="ko-KR" sz="1600" dirty="0"/>
              <a:t>Everything (but don’t overwhelm people or no one will read)</a:t>
            </a:r>
          </a:p>
        </p:txBody>
      </p:sp>
      <p:pic>
        <p:nvPicPr>
          <p:cNvPr id="10242" name="Picture 2" descr="Be Nice. We all make Mistakes - Mistakes were made - cat | Meme Generator">
            <a:extLst>
              <a:ext uri="{FF2B5EF4-FFF2-40B4-BE49-F238E27FC236}">
                <a16:creationId xmlns:a16="http://schemas.microsoft.com/office/drawing/2014/main" id="{8C9F8944-7203-E848-8A13-29E46BF8B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2844" y="1676400"/>
            <a:ext cx="1983041" cy="26440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1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2" grpId="0" uiExpand="1" build="p" bldLvl="2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Picture 2">
            <a:extLst>
              <a:ext uri="{FF2B5EF4-FFF2-40B4-BE49-F238E27FC236}">
                <a16:creationId xmlns:a16="http://schemas.microsoft.com/office/drawing/2014/main" id="{65C6C92B-0508-5D41-B4FE-0DA9027B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6162" y="3622964"/>
            <a:ext cx="2389188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2" name="Rectangle 3">
            <a:extLst>
              <a:ext uri="{FF2B5EF4-FFF2-40B4-BE49-F238E27FC236}">
                <a16:creationId xmlns:a16="http://schemas.microsoft.com/office/drawing/2014/main" id="{5ECC071E-9B1D-9641-961C-FDAFA5F3F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Suggested Documents for You to Maintain</a:t>
            </a:r>
          </a:p>
        </p:txBody>
      </p:sp>
      <p:sp>
        <p:nvSpPr>
          <p:cNvPr id="117763" name="Rectangle 4">
            <a:extLst>
              <a:ext uri="{FF2B5EF4-FFF2-40B4-BE49-F238E27FC236}">
                <a16:creationId xmlns:a16="http://schemas.microsoft.com/office/drawing/2014/main" id="{EF6E7B8C-EF68-0A45-99D8-5D274B557A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Project objectives: goals, constraints, and priorities</a:t>
            </a:r>
          </a:p>
          <a:p>
            <a:r>
              <a:rPr lang="en-US" altLang="ko-KR" sz="2400" dirty="0"/>
              <a:t>Specifications</a:t>
            </a:r>
          </a:p>
          <a:p>
            <a:pPr lvl="1"/>
            <a:r>
              <a:rPr lang="en-US" altLang="ko-KR" sz="2000" dirty="0"/>
              <a:t>This should be the first document generated and the last one finished</a:t>
            </a:r>
          </a:p>
          <a:p>
            <a:r>
              <a:rPr lang="en-US" altLang="ko-KR" sz="2400" dirty="0"/>
              <a:t>Meeting notes</a:t>
            </a:r>
          </a:p>
          <a:p>
            <a:pPr lvl="1"/>
            <a:r>
              <a:rPr lang="en-US" altLang="ko-KR" sz="2000" dirty="0"/>
              <a:t>Document all decisions</a:t>
            </a:r>
          </a:p>
          <a:p>
            <a:r>
              <a:rPr lang="en-US" altLang="ko-KR" sz="2400" dirty="0"/>
              <a:t>Schedule</a:t>
            </a:r>
          </a:p>
          <a:p>
            <a:pPr lvl="1"/>
            <a:r>
              <a:rPr lang="en-US" altLang="ko-KR" sz="2000" dirty="0"/>
              <a:t>This document is critical!</a:t>
            </a:r>
          </a:p>
          <a:p>
            <a:r>
              <a:rPr lang="en-US" altLang="ko-KR" sz="2400" dirty="0"/>
              <a:t>Organizational chart</a:t>
            </a:r>
          </a:p>
          <a:p>
            <a:pPr lvl="1"/>
            <a:r>
              <a:rPr lang="en-US" altLang="ko-KR" sz="2000" dirty="0"/>
              <a:t>Who is responsible for what task?</a:t>
            </a:r>
          </a:p>
        </p:txBody>
      </p:sp>
    </p:spTree>
    <p:extLst>
      <p:ext uri="{BB962C8B-B14F-4D97-AF65-F5344CB8AC3E}">
        <p14:creationId xmlns:p14="http://schemas.microsoft.com/office/powerpoint/2010/main" val="961646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>
            <a:extLst>
              <a:ext uri="{FF2B5EF4-FFF2-40B4-BE49-F238E27FC236}">
                <a16:creationId xmlns:a16="http://schemas.microsoft.com/office/drawing/2014/main" id="{7521B58D-1813-E24A-B115-7049602E50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 Software Tools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AB67795C-EA4C-BA4B-9D1B-6A91C9066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643745"/>
            <a:ext cx="7886700" cy="3001530"/>
          </a:xfrm>
        </p:spPr>
        <p:txBody>
          <a:bodyPr/>
          <a:lstStyle/>
          <a:p>
            <a:r>
              <a:rPr lang="en-US" altLang="en-US" sz="2000" dirty="0"/>
              <a:t>Source revision control software (CVS, SVN, git)</a:t>
            </a:r>
          </a:p>
          <a:p>
            <a:pPr lvl="1"/>
            <a:r>
              <a:rPr lang="en-US" altLang="en-US" sz="1800" dirty="0"/>
              <a:t>Easy to go back and see history</a:t>
            </a:r>
          </a:p>
          <a:p>
            <a:pPr lvl="1"/>
            <a:r>
              <a:rPr lang="en-US" altLang="en-US" sz="1800" dirty="0"/>
              <a:t>Figure out where and why bugs got introduced</a:t>
            </a:r>
          </a:p>
          <a:p>
            <a:pPr lvl="1"/>
            <a:r>
              <a:rPr lang="en-US" altLang="en-US" sz="1800" dirty="0"/>
              <a:t>Communicates changes to everyone </a:t>
            </a:r>
            <a:br>
              <a:rPr lang="en-US" altLang="en-US" sz="1800" dirty="0"/>
            </a:br>
            <a:r>
              <a:rPr lang="en-US" altLang="en-US" sz="1800" dirty="0"/>
              <a:t>(use RCS’</a:t>
            </a:r>
            <a:r>
              <a:rPr lang="en-US" altLang="ja-JP" sz="1800" dirty="0"/>
              <a:t>s features)</a:t>
            </a:r>
          </a:p>
          <a:p>
            <a:r>
              <a:rPr lang="en-US" altLang="en-US" sz="2000" dirty="0"/>
              <a:t>Use automated testing tools</a:t>
            </a:r>
          </a:p>
          <a:p>
            <a:pPr lvl="1"/>
            <a:r>
              <a:rPr lang="en-US" altLang="en-US" sz="1800" dirty="0"/>
              <a:t>Write scripts for non-interactive software</a:t>
            </a:r>
          </a:p>
          <a:p>
            <a:r>
              <a:rPr lang="en-US" altLang="en-US" sz="2000" dirty="0"/>
              <a:t>Use E-mail and instant messaging consistently to leave history trail</a:t>
            </a:r>
          </a:p>
          <a:p>
            <a:endParaRPr lang="en-US" altLang="en-US" sz="2000" dirty="0"/>
          </a:p>
        </p:txBody>
      </p:sp>
      <p:pic>
        <p:nvPicPr>
          <p:cNvPr id="14338" name="Picture 2" descr="Use tools for intended purposes only - Tim &quot;The Toolman&quot; Taylor | Meme  Generator">
            <a:extLst>
              <a:ext uri="{FF2B5EF4-FFF2-40B4-BE49-F238E27FC236}">
                <a16:creationId xmlns:a16="http://schemas.microsoft.com/office/drawing/2014/main" id="{06329A7C-9833-EA4B-93B5-5E1E96EC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071" y="1562738"/>
            <a:ext cx="2369857" cy="177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222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>
            <a:extLst>
              <a:ext uri="{FF2B5EF4-FFF2-40B4-BE49-F238E27FC236}">
                <a16:creationId xmlns:a16="http://schemas.microsoft.com/office/drawing/2014/main" id="{6B2074A1-E12C-814F-9B48-9E0182C12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Test Continuously</a:t>
            </a:r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C5D1FD30-11ED-B143-8470-DDDC70F64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338917"/>
            <a:ext cx="7886700" cy="3306357"/>
          </a:xfrm>
        </p:spPr>
        <p:txBody>
          <a:bodyPr/>
          <a:lstStyle/>
          <a:p>
            <a:r>
              <a:rPr lang="en-US" altLang="ko-KR" sz="1800" dirty="0"/>
              <a:t>Integration tests all the time, not at 8pm on due date!</a:t>
            </a:r>
          </a:p>
          <a:p>
            <a:pPr lvl="1"/>
            <a:r>
              <a:rPr lang="en-US" altLang="ko-KR" sz="1600" dirty="0"/>
              <a:t>Write dummy stubs with simple functionality</a:t>
            </a:r>
          </a:p>
          <a:p>
            <a:pPr lvl="1"/>
            <a:r>
              <a:rPr lang="en-US" altLang="ko-KR" sz="1600" dirty="0"/>
              <a:t>Schedule periodic integration tests</a:t>
            </a:r>
          </a:p>
          <a:p>
            <a:pPr lvl="2"/>
            <a:r>
              <a:rPr lang="en-US" altLang="ko-KR" sz="1400" dirty="0"/>
              <a:t>Get everyone code, build, and test … don’t wait until it is too late!</a:t>
            </a:r>
          </a:p>
          <a:p>
            <a:r>
              <a:rPr lang="en-US" altLang="ko-KR" sz="1800" dirty="0"/>
              <a:t>Testing types</a:t>
            </a:r>
          </a:p>
          <a:p>
            <a:pPr lvl="1"/>
            <a:r>
              <a:rPr lang="en-US" altLang="ko-KR" sz="1600" dirty="0"/>
              <a:t>Unit tests: white-/black-box check each module in isolation</a:t>
            </a:r>
          </a:p>
          <a:p>
            <a:pPr lvl="1"/>
            <a:r>
              <a:rPr lang="en-US" altLang="ko-KR" sz="1600" dirty="0"/>
              <a:t>Daemons: subject code to exceptional cases </a:t>
            </a:r>
          </a:p>
          <a:p>
            <a:pPr lvl="1"/>
            <a:r>
              <a:rPr lang="en-US" altLang="ko-KR" sz="1600" dirty="0"/>
              <a:t>Random testing: subject code to random timing changes</a:t>
            </a:r>
          </a:p>
          <a:p>
            <a:r>
              <a:rPr lang="en-US" altLang="ko-KR" sz="1800" dirty="0"/>
              <a:t>Test early, test later, test again</a:t>
            </a:r>
          </a:p>
          <a:p>
            <a:pPr lvl="1"/>
            <a:r>
              <a:rPr lang="en-US" altLang="ko-KR" sz="1600" dirty="0"/>
              <a:t>What if something changes in some other part of code?</a:t>
            </a:r>
          </a:p>
        </p:txBody>
      </p:sp>
      <p:pic>
        <p:nvPicPr>
          <p:cNvPr id="16386" name="Picture 2" descr="Mojang bug fixing | /r/MinecraftMemes | Minecraft | Know Your Meme">
            <a:extLst>
              <a:ext uri="{FF2B5EF4-FFF2-40B4-BE49-F238E27FC236}">
                <a16:creationId xmlns:a16="http://schemas.microsoft.com/office/drawing/2014/main" id="{3D8E971F-4879-5F41-B525-CB51D334C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55818" y="1451937"/>
            <a:ext cx="2604655" cy="1637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684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5B5B-6C22-D146-9532-753348A4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Submissions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0E482-6906-374A-8048-E946CF810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7374"/>
            <a:ext cx="7886700" cy="4968875"/>
          </a:xfrm>
        </p:spPr>
        <p:txBody>
          <a:bodyPr/>
          <a:lstStyle/>
          <a:p>
            <a:r>
              <a:rPr lang="en-CA" dirty="0"/>
              <a:t>Five grace days (including weekends) without penalty</a:t>
            </a:r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15%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per day </a:t>
            </a:r>
            <a:r>
              <a:rPr lang="en-CA" dirty="0"/>
              <a:t>late submission penalty afterwards</a:t>
            </a:r>
          </a:p>
          <a:p>
            <a:pPr lvl="1"/>
            <a:r>
              <a:rPr lang="en-CA" dirty="0"/>
              <a:t>1-hour-late submission = 15-hour-late submission</a:t>
            </a:r>
          </a:p>
          <a:p>
            <a:endParaRPr lang="en-CA" dirty="0"/>
          </a:p>
          <a:p>
            <a:r>
              <a:rPr lang="en-CA" dirty="0"/>
              <a:t>Lat submissions are </a:t>
            </a:r>
            <a:r>
              <a:rPr lang="en-CA" dirty="0">
                <a:solidFill>
                  <a:srgbClr val="FF0000"/>
                </a:solidFill>
              </a:rPr>
              <a:t>not accepted </a:t>
            </a:r>
            <a:r>
              <a:rPr lang="en-CA" dirty="0"/>
              <a:t>after </a:t>
            </a:r>
            <a:r>
              <a:rPr lang="en-CA" dirty="0">
                <a:solidFill>
                  <a:srgbClr val="FF0000"/>
                </a:solidFill>
              </a:rPr>
              <a:t>three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days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044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Collaboration Policy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Explaining concepts to someone in another group</a:t>
            </a:r>
          </a:p>
          <a:p>
            <a:r>
              <a:rPr lang="en-US" sz="2000" dirty="0">
                <a:solidFill>
                  <a:srgbClr val="00B050"/>
                </a:solidFill>
              </a:rPr>
              <a:t>Discussing algorithms/testing strategies with other groups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Helping debug someone else’s code (in another group)</a:t>
            </a:r>
          </a:p>
          <a:p>
            <a:r>
              <a:rPr lang="en-US" sz="2000" dirty="0">
                <a:solidFill>
                  <a:srgbClr val="00B050"/>
                </a:solidFill>
              </a:rPr>
              <a:t>Searching online for generic algorithms (e.g., hash table) 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Sharing code or test cases with another group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Open-sourcing code (e.g., on GitHub) </a:t>
            </a:r>
            <a:r>
              <a:rPr lang="en-US" sz="2000" u="sng" dirty="0">
                <a:solidFill>
                  <a:srgbClr val="FF0000"/>
                </a:solidFill>
              </a:rPr>
              <a:t>even after this term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another group’s code or test cases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online code or test cases from prior years </a:t>
            </a:r>
          </a:p>
          <a:p>
            <a:pPr lvl="1"/>
            <a:endParaRPr lang="en-US" sz="1600" dirty="0"/>
          </a:p>
          <a:p>
            <a:r>
              <a:rPr lang="en-CA" sz="2000" b="1" dirty="0">
                <a:solidFill>
                  <a:srgbClr val="7030A0"/>
                </a:solidFill>
              </a:rPr>
              <a:t>Zero tolerance policy for plagiarism</a:t>
            </a:r>
          </a:p>
          <a:p>
            <a:pPr lvl="1"/>
            <a:r>
              <a:rPr lang="en-CA" sz="1800" dirty="0"/>
              <a:t>We use </a:t>
            </a:r>
            <a:r>
              <a:rPr lang="en-CA" sz="1800" dirty="0">
                <a:hlinkClick r:id="rId2"/>
              </a:rPr>
              <a:t>Moss</a:t>
            </a:r>
            <a:r>
              <a:rPr lang="en-CA" sz="1800" dirty="0"/>
              <a:t> and follow </a:t>
            </a:r>
            <a:r>
              <a:rPr lang="en-CA" sz="1800" dirty="0">
                <a:hlinkClick r:id="rId3"/>
              </a:rPr>
              <a:t>UW Policy 71</a:t>
            </a:r>
            <a:r>
              <a:rPr lang="en-CA" sz="1800" dirty="0"/>
              <a:t> for any single incident</a:t>
            </a:r>
            <a:endParaRPr lang="en-US" sz="1800" dirty="0"/>
          </a:p>
          <a:p>
            <a:endParaRPr lang="en-US" sz="2000" dirty="0"/>
          </a:p>
        </p:txBody>
      </p:sp>
      <p:pic>
        <p:nvPicPr>
          <p:cNvPr id="50179" name="Picture 3" descr="red x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6956" y="4222749"/>
            <a:ext cx="64928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 descr="green check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1700" y="2129235"/>
            <a:ext cx="9398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3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DD85-55C7-7E44-BF8C-0E53C316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Seeking Help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B4B05-34E1-A245-9874-6BFD8174C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Lab Q&amp;A on Piazza discussion forum</a:t>
            </a:r>
          </a:p>
          <a:p>
            <a:pPr lvl="1"/>
            <a:r>
              <a:rPr lang="en-CA" sz="2000" dirty="0"/>
              <a:t>Looking for group partners</a:t>
            </a:r>
          </a:p>
          <a:p>
            <a:pPr lvl="1"/>
            <a:r>
              <a:rPr lang="en-CA" sz="2000" dirty="0"/>
              <a:t>Lab/Project administration</a:t>
            </a:r>
          </a:p>
          <a:p>
            <a:pPr lvl="1"/>
            <a:r>
              <a:rPr lang="en-CA" sz="2000" dirty="0"/>
              <a:t>ARM DS Q&amp;A</a:t>
            </a:r>
          </a:p>
          <a:p>
            <a:pPr lvl="1"/>
            <a:r>
              <a:rPr lang="en-CA" sz="2000" dirty="0"/>
              <a:t>Project Q&amp;A</a:t>
            </a:r>
          </a:p>
          <a:p>
            <a:pPr lvl="1"/>
            <a:r>
              <a:rPr lang="en-CA" sz="2000" dirty="0"/>
              <a:t>Target response time: one business day</a:t>
            </a:r>
          </a:p>
          <a:p>
            <a:pPr lvl="1"/>
            <a:r>
              <a:rPr lang="en-CA" sz="2000" dirty="0">
                <a:solidFill>
                  <a:srgbClr val="FF0000"/>
                </a:solidFill>
              </a:rPr>
              <a:t>Do not wait till the last minute to ask questions</a:t>
            </a:r>
          </a:p>
          <a:p>
            <a:r>
              <a:rPr lang="en-CA" sz="2400" dirty="0"/>
              <a:t>Individual emails</a:t>
            </a:r>
          </a:p>
          <a:p>
            <a:pPr lvl="1"/>
            <a:r>
              <a:rPr lang="en-CA" sz="2000" dirty="0"/>
              <a:t>Only for questions containing confidential information</a:t>
            </a:r>
          </a:p>
          <a:p>
            <a:r>
              <a:rPr lang="en-CA" sz="2400" dirty="0"/>
              <a:t>Office hours</a:t>
            </a:r>
          </a:p>
          <a:p>
            <a:r>
              <a:rPr lang="en-CA" sz="2400" dirty="0"/>
              <a:t>Appointment</a:t>
            </a:r>
          </a:p>
        </p:txBody>
      </p:sp>
    </p:spTree>
    <p:extLst>
      <p:ext uri="{BB962C8B-B14F-4D97-AF65-F5344CB8AC3E}">
        <p14:creationId xmlns:p14="http://schemas.microsoft.com/office/powerpoint/2010/main" val="2463761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57EA-E972-E040-82B5-E0FF440C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C6C06-9A32-F04A-91CF-013687567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How do things work in ECE 350?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an operating system?</a:t>
            </a:r>
          </a:p>
          <a:p>
            <a:pPr>
              <a:lnSpc>
                <a:spcPct val="150000"/>
              </a:lnSpc>
            </a:pPr>
            <a:r>
              <a:rPr lang="en-US" dirty="0"/>
              <a:t>What makes operating systems so exciting?</a:t>
            </a:r>
          </a:p>
        </p:txBody>
      </p:sp>
    </p:spTree>
    <p:extLst>
      <p:ext uri="{BB962C8B-B14F-4D97-AF65-F5344CB8AC3E}">
        <p14:creationId xmlns:p14="http://schemas.microsoft.com/office/powerpoint/2010/main" val="2810924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2B7A-5323-6A4C-8D0B-B3CC33F8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Important Near-term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C7F4-1718-2D40-A7B3-AB7FC1C4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90" y="2209800"/>
            <a:ext cx="7886700" cy="276616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/>
              <a:t>Sign up for project groups on LEARN by 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FF0000"/>
                </a:solidFill>
              </a:rPr>
              <a:t>16:30 on January 14</a:t>
            </a:r>
            <a:r>
              <a:rPr lang="en-CA" baseline="30000" dirty="0">
                <a:solidFill>
                  <a:srgbClr val="FF0000"/>
                </a:solidFill>
              </a:rPr>
              <a:t>th</a:t>
            </a:r>
            <a:r>
              <a:rPr lang="en-CA" dirty="0">
                <a:solidFill>
                  <a:srgbClr val="FF0000"/>
                </a:solidFill>
              </a:rPr>
              <a:t> , 2021 EST</a:t>
            </a:r>
          </a:p>
        </p:txBody>
      </p:sp>
    </p:spTree>
    <p:extLst>
      <p:ext uri="{BB962C8B-B14F-4D97-AF65-F5344CB8AC3E}">
        <p14:creationId xmlns:p14="http://schemas.microsoft.com/office/powerpoint/2010/main" val="3441998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ork Hard Relax Harder - | Make a Meme">
            <a:extLst>
              <a:ext uri="{FF2B5EF4-FFF2-40B4-BE49-F238E27FC236}">
                <a16:creationId xmlns:a16="http://schemas.microsoft.com/office/drawing/2014/main" id="{5814BEAD-CED8-D74F-BAB3-4942D420203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5864" y="1732605"/>
            <a:ext cx="3752273" cy="33927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3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No</a:t>
            </a:r>
            <a:r>
              <a:rPr lang="en-US" sz="2400" dirty="0"/>
              <a:t> universally accepted definition</a:t>
            </a:r>
          </a:p>
          <a:p>
            <a:endParaRPr lang="en-US" sz="2400" dirty="0"/>
          </a:p>
          <a:p>
            <a:r>
              <a:rPr lang="en-US" sz="2400" dirty="0"/>
              <a:t>“Everything vendors ship when you order OS” is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good approximation</a:t>
            </a:r>
            <a:r>
              <a:rPr lang="en-US" sz="2400" dirty="0"/>
              <a:t>, but varies wildly</a:t>
            </a:r>
          </a:p>
          <a:p>
            <a:endParaRPr lang="en-US" sz="2400" dirty="0"/>
          </a:p>
          <a:p>
            <a:r>
              <a:rPr lang="en-US" sz="2400" dirty="0"/>
              <a:t>“The one program running at all times on computer” is </a:t>
            </a:r>
            <a:r>
              <a:rPr lang="en-US" sz="2400" dirty="0">
                <a:solidFill>
                  <a:srgbClr val="FF0000"/>
                </a:solidFill>
              </a:rPr>
              <a:t>kernel  </a:t>
            </a:r>
          </a:p>
          <a:p>
            <a:pPr lvl="1"/>
            <a:r>
              <a:rPr lang="en-US" sz="2000" dirty="0"/>
              <a:t>Everything else is either system program (ships with OS) or application program</a:t>
            </a:r>
          </a:p>
        </p:txBody>
      </p:sp>
    </p:spTree>
    <p:extLst>
      <p:ext uri="{BB962C8B-B14F-4D97-AF65-F5344CB8AC3E}">
        <p14:creationId xmlns:p14="http://schemas.microsoft.com/office/powerpoint/2010/main" val="31618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 (cont.)</a:t>
            </a:r>
          </a:p>
        </p:txBody>
      </p:sp>
      <p:sp>
        <p:nvSpPr>
          <p:cNvPr id="10243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layer of software that provides applications access to hardware resources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Abstract</a:t>
            </a:r>
            <a:r>
              <a:rPr lang="en-US" dirty="0"/>
              <a:t> view of complex hardware devices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Protected</a:t>
            </a:r>
            <a:r>
              <a:rPr lang="en-US" dirty="0"/>
              <a:t> access to shared resources</a:t>
            </a:r>
          </a:p>
          <a:p>
            <a:pPr lvl="1"/>
            <a:r>
              <a:rPr lang="en-US" dirty="0"/>
              <a:t>Security and authentication</a:t>
            </a:r>
          </a:p>
          <a:p>
            <a:pPr lvl="1"/>
            <a:r>
              <a:rPr lang="en-US" dirty="0"/>
              <a:t>Communication amongst logical entities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C5B688-CA2A-8D41-8A6A-059575C577F5}"/>
              </a:ext>
            </a:extLst>
          </p:cNvPr>
          <p:cNvGrpSpPr/>
          <p:nvPr/>
        </p:nvGrpSpPr>
        <p:grpSpPr>
          <a:xfrm>
            <a:off x="5670550" y="4513943"/>
            <a:ext cx="2844800" cy="1739899"/>
            <a:chOff x="5138057" y="4397829"/>
            <a:chExt cx="3251200" cy="198845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58691AA-56BB-0A4A-A8FA-D56CE6DF927D}"/>
                </a:ext>
              </a:extLst>
            </p:cNvPr>
            <p:cNvSpPr/>
            <p:nvPr/>
          </p:nvSpPr>
          <p:spPr>
            <a:xfrm>
              <a:off x="5138057" y="5631542"/>
              <a:ext cx="3251200" cy="75474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Hardware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F4CECF-38D0-944E-BF0C-8C7F785E19DD}"/>
                </a:ext>
              </a:extLst>
            </p:cNvPr>
            <p:cNvSpPr/>
            <p:nvPr/>
          </p:nvSpPr>
          <p:spPr>
            <a:xfrm>
              <a:off x="5138057" y="5154023"/>
              <a:ext cx="3251200" cy="4049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5CE4CC7-6295-5F4A-BE06-670127430542}"/>
                </a:ext>
              </a:extLst>
            </p:cNvPr>
            <p:cNvSpPr/>
            <p:nvPr/>
          </p:nvSpPr>
          <p:spPr>
            <a:xfrm>
              <a:off x="51380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App1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32B14D4-6143-D246-8786-4D0F7549C4DB}"/>
                </a:ext>
              </a:extLst>
            </p:cNvPr>
            <p:cNvSpPr/>
            <p:nvPr/>
          </p:nvSpPr>
          <p:spPr>
            <a:xfrm>
              <a:off x="7373257" y="4399282"/>
              <a:ext cx="1016000" cy="68217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BD9115A-9497-8148-90B0-6599FE2400BD}"/>
                </a:ext>
              </a:extLst>
            </p:cNvPr>
            <p:cNvSpPr/>
            <p:nvPr/>
          </p:nvSpPr>
          <p:spPr>
            <a:xfrm>
              <a:off x="62556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45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00F34-1D9D-426C-8D4D-28C7ACFC97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8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E7D8-34B0-4516-90F0-B5E99E59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Hardware/Software Interface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199375-100D-2A4A-A608-B11E6A14C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5583" y="2902289"/>
            <a:ext cx="3186525" cy="2467927"/>
          </a:xfrm>
        </p:spPr>
        <p:txBody>
          <a:bodyPr/>
          <a:lstStyle/>
          <a:p>
            <a:r>
              <a:rPr lang="en-US" sz="2000" dirty="0"/>
              <a:t>ECE 222 and ECE 320: Machine structures (and C)</a:t>
            </a:r>
          </a:p>
          <a:p>
            <a:endParaRPr lang="en-US" sz="2000" dirty="0"/>
          </a:p>
          <a:p>
            <a:r>
              <a:rPr lang="en-US" sz="2000" dirty="0"/>
              <a:t>OS </a:t>
            </a:r>
            <a:r>
              <a:rPr lang="en-US" sz="2000" i="1" dirty="0">
                <a:solidFill>
                  <a:srgbClr val="FF0000"/>
                </a:solidFill>
              </a:rPr>
              <a:t>abstracts</a:t>
            </a:r>
            <a:r>
              <a:rPr lang="en-US" sz="2000" dirty="0"/>
              <a:t> these hardware details from the application</a:t>
            </a:r>
          </a:p>
          <a:p>
            <a:endParaRPr lang="en-US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02F81B-FD18-4859-B026-41E8B93C76C8}"/>
              </a:ext>
            </a:extLst>
          </p:cNvPr>
          <p:cNvSpPr/>
          <p:nvPr/>
        </p:nvSpPr>
        <p:spPr bwMode="auto">
          <a:xfrm>
            <a:off x="676639" y="2609058"/>
            <a:ext cx="5029200" cy="301545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BAAC97C-C73C-4E2C-A48D-945E61049C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70161" y="4141086"/>
            <a:ext cx="792703" cy="79270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8C7FDFA-FFB6-4322-A17C-55D8DEE519FC}"/>
              </a:ext>
            </a:extLst>
          </p:cNvPr>
          <p:cNvCxnSpPr>
            <a:cxnSpLocks/>
            <a:stCxn id="55" idx="3"/>
          </p:cNvCxnSpPr>
          <p:nvPr/>
        </p:nvCxnSpPr>
        <p:spPr bwMode="auto">
          <a:xfrm flipV="1">
            <a:off x="2391139" y="3525761"/>
            <a:ext cx="1543050" cy="2857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EF3F89-EF59-46E3-A19C-5B4DAFB25231}"/>
              </a:ext>
            </a:extLst>
          </p:cNvPr>
          <p:cNvCxnSpPr/>
          <p:nvPr/>
        </p:nvCxnSpPr>
        <p:spPr bwMode="auto">
          <a:xfrm>
            <a:off x="2676889" y="3525761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1" name="Can 38">
            <a:extLst>
              <a:ext uri="{FF2B5EF4-FFF2-40B4-BE49-F238E27FC236}">
                <a16:creationId xmlns:a16="http://schemas.microsoft.com/office/drawing/2014/main" id="{982CAF20-A0F1-4184-956D-078A4EFEFDE8}"/>
              </a:ext>
            </a:extLst>
          </p:cNvPr>
          <p:cNvSpPr/>
          <p:nvPr/>
        </p:nvSpPr>
        <p:spPr bwMode="auto">
          <a:xfrm>
            <a:off x="1305289" y="4268711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3769F73-78A3-4780-9775-5D99726286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438" y="4717804"/>
            <a:ext cx="704851" cy="47940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8C9357B-3F61-41CE-B58B-1DDEB7BD12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878" y="4772195"/>
            <a:ext cx="547972" cy="3878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5A3CE7-65B6-4F0F-9951-10D6FBF0A2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539" y="5131511"/>
            <a:ext cx="542925" cy="341486"/>
          </a:xfrm>
          <a:prstGeom prst="rect">
            <a:avLst/>
          </a:prstGeom>
        </p:spPr>
      </p:pic>
      <p:sp>
        <p:nvSpPr>
          <p:cNvPr id="55" name="Rounded Rectangle 6">
            <a:extLst>
              <a:ext uri="{FF2B5EF4-FFF2-40B4-BE49-F238E27FC236}">
                <a16:creationId xmlns:a16="http://schemas.microsoft.com/office/drawing/2014/main" id="{46107393-DBE3-4B7D-9A45-6C90277AA5E7}"/>
              </a:ext>
            </a:extLst>
          </p:cNvPr>
          <p:cNvSpPr/>
          <p:nvPr/>
        </p:nvSpPr>
        <p:spPr bwMode="auto">
          <a:xfrm>
            <a:off x="1190989" y="3240011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9E33C6-980F-49E3-932B-C7384DE683AF}"/>
              </a:ext>
            </a:extLst>
          </p:cNvPr>
          <p:cNvSpPr/>
          <p:nvPr/>
        </p:nvSpPr>
        <p:spPr>
          <a:xfrm>
            <a:off x="676639" y="2611361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594FD3-1212-4900-967A-89F91919EF92}"/>
              </a:ext>
            </a:extLst>
          </p:cNvPr>
          <p:cNvSpPr/>
          <p:nvPr/>
        </p:nvSpPr>
        <p:spPr bwMode="auto">
          <a:xfrm>
            <a:off x="3934189" y="2668511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5A7498-B310-4312-88DB-E984D4137483}"/>
              </a:ext>
            </a:extLst>
          </p:cNvPr>
          <p:cNvSpPr txBox="1"/>
          <p:nvPr/>
        </p:nvSpPr>
        <p:spPr>
          <a:xfrm>
            <a:off x="4448539" y="3990815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7B7690-107E-44BD-87BA-02C86A7F68DF}"/>
              </a:ext>
            </a:extLst>
          </p:cNvPr>
          <p:cNvSpPr txBox="1"/>
          <p:nvPr/>
        </p:nvSpPr>
        <p:spPr>
          <a:xfrm>
            <a:off x="4505689" y="5131511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5BEF6F-19AA-429D-873B-950970501FB5}"/>
              </a:ext>
            </a:extLst>
          </p:cNvPr>
          <p:cNvSpPr txBox="1"/>
          <p:nvPr/>
        </p:nvSpPr>
        <p:spPr>
          <a:xfrm>
            <a:off x="3476989" y="5245811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43F8FE-FF7D-4365-9BB1-22FA25E05130}"/>
              </a:ext>
            </a:extLst>
          </p:cNvPr>
          <p:cNvSpPr txBox="1"/>
          <p:nvPr/>
        </p:nvSpPr>
        <p:spPr>
          <a:xfrm>
            <a:off x="1562464" y="2406552"/>
            <a:ext cx="3686175" cy="26161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Instruction Set Architecture (ISA)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E25CDD-38ED-433D-A202-8AC05E51E58C}"/>
              </a:ext>
            </a:extLst>
          </p:cNvPr>
          <p:cNvGrpSpPr/>
          <p:nvPr/>
        </p:nvGrpSpPr>
        <p:grpSpPr>
          <a:xfrm>
            <a:off x="1876789" y="3582911"/>
            <a:ext cx="400050" cy="228600"/>
            <a:chOff x="3124200" y="3657600"/>
            <a:chExt cx="533400" cy="3048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1A45E3B-5684-423A-9EB2-408D7C2F43FD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410CBAE-4286-4C94-9008-6C570FA1904B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01785-639B-4F67-A38A-F2EEEE998AD5}"/>
              </a:ext>
            </a:extLst>
          </p:cNvPr>
          <p:cNvSpPr/>
          <p:nvPr/>
        </p:nvSpPr>
        <p:spPr bwMode="auto">
          <a:xfrm>
            <a:off x="3991339" y="3011411"/>
            <a:ext cx="628650" cy="5143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93BD4F-A083-4543-84C8-976B9EE3BB0B}"/>
              </a:ext>
            </a:extLst>
          </p:cNvPr>
          <p:cNvSpPr/>
          <p:nvPr/>
        </p:nvSpPr>
        <p:spPr bwMode="auto">
          <a:xfrm>
            <a:off x="3970160" y="3640061"/>
            <a:ext cx="1242507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DB08E-F9C7-4DF8-BADB-9FEE92EF9667}"/>
              </a:ext>
            </a:extLst>
          </p:cNvPr>
          <p:cNvSpPr/>
          <p:nvPr/>
        </p:nvSpPr>
        <p:spPr bwMode="auto">
          <a:xfrm>
            <a:off x="4734289" y="3011411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9C6283B-1A57-49FD-808C-2015CBDF0851}"/>
              </a:ext>
            </a:extLst>
          </p:cNvPr>
          <p:cNvSpPr/>
          <p:nvPr/>
        </p:nvSpPr>
        <p:spPr bwMode="auto">
          <a:xfrm>
            <a:off x="4677139" y="3182861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69" name="Curved Connector 54">
            <a:extLst>
              <a:ext uri="{FF2B5EF4-FFF2-40B4-BE49-F238E27FC236}">
                <a16:creationId xmlns:a16="http://schemas.microsoft.com/office/drawing/2014/main" id="{83500A85-A42E-42ED-A298-D2EEBF7EE43A}"/>
              </a:ext>
            </a:extLst>
          </p:cNvPr>
          <p:cNvCxnSpPr>
            <a:cxnSpLocks/>
          </p:cNvCxnSpPr>
          <p:nvPr/>
        </p:nvCxnSpPr>
        <p:spPr bwMode="auto">
          <a:xfrm flipV="1">
            <a:off x="2143490" y="3439974"/>
            <a:ext cx="2305049" cy="28575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D43D0EE-DD24-455C-8A66-0831CD88C116}"/>
              </a:ext>
            </a:extLst>
          </p:cNvPr>
          <p:cNvGrpSpPr/>
          <p:nvPr/>
        </p:nvGrpSpPr>
        <p:grpSpPr>
          <a:xfrm>
            <a:off x="2162539" y="4028762"/>
            <a:ext cx="1028700" cy="1494048"/>
            <a:chOff x="3505200" y="4267200"/>
            <a:chExt cx="1371600" cy="22860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EDBD4DB-F6ED-433C-8A0E-4F0362A96D1A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6EE907F-5D83-44E0-8A43-0CF6EAFAB315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0B66A94-D2D1-4627-9118-672FCFCB97F8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96DD252-79E7-4064-9138-BFD622334421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3D7F883-A2A3-4917-8D8C-3F06BA2C4B19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13247C2-E959-49F0-A2D6-CE08091C1010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C89D49B-F396-4E92-9D66-A2421A19A86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13D7349-AD4A-4282-917D-8A26E8D4EA5C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66D56F2-FABD-4202-A878-CAEA7458A757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41CA958-5C3B-4937-8266-7A4CB62B76AD}"/>
              </a:ext>
            </a:extLst>
          </p:cNvPr>
          <p:cNvSpPr/>
          <p:nvPr/>
        </p:nvSpPr>
        <p:spPr bwMode="auto">
          <a:xfrm>
            <a:off x="3191239" y="3182861"/>
            <a:ext cx="457199" cy="57150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34290" rIns="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Cache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B4A8CDA-18D0-4461-9679-B900EE7898F6}"/>
              </a:ext>
            </a:extLst>
          </p:cNvPr>
          <p:cNvGrpSpPr/>
          <p:nvPr/>
        </p:nvGrpSpPr>
        <p:grpSpPr>
          <a:xfrm>
            <a:off x="2641425" y="2830437"/>
            <a:ext cx="500457" cy="621357"/>
            <a:chOff x="4143721" y="2654301"/>
            <a:chExt cx="667277" cy="82847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5625F88-BE10-4B4F-B0E8-619C57B3165D}"/>
                </a:ext>
              </a:extLst>
            </p:cNvPr>
            <p:cNvSpPr/>
            <p:nvPr/>
          </p:nvSpPr>
          <p:spPr bwMode="auto">
            <a:xfrm>
              <a:off x="4178300" y="2720777"/>
              <a:ext cx="609598" cy="7620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53C1DE2-90E0-489C-9A39-323D4C62C1BD}"/>
                </a:ext>
              </a:extLst>
            </p:cNvPr>
            <p:cNvSpPr txBox="1"/>
            <p:nvPr/>
          </p:nvSpPr>
          <p:spPr>
            <a:xfrm>
              <a:off x="4143721" y="2654301"/>
              <a:ext cx="667277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PgTbl</a:t>
              </a:r>
              <a:endPara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  <a:p>
              <a:pPr algn="ctr"/>
              <a:r>
                <a:rPr lang="en-US" sz="1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&amp; TLB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61CDAADA-15F9-4411-B466-EAB818520255}"/>
              </a:ext>
            </a:extLst>
          </p:cNvPr>
          <p:cNvSpPr/>
          <p:nvPr/>
        </p:nvSpPr>
        <p:spPr>
          <a:xfrm>
            <a:off x="676639" y="2046134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91" name="Rectangle: Folded Corner 90">
            <a:extLst>
              <a:ext uri="{FF2B5EF4-FFF2-40B4-BE49-F238E27FC236}">
                <a16:creationId xmlns:a16="http://schemas.microsoft.com/office/drawing/2014/main" id="{790179F4-A640-408F-BA29-C1BE57B90833}"/>
              </a:ext>
            </a:extLst>
          </p:cNvPr>
          <p:cNvSpPr/>
          <p:nvPr/>
        </p:nvSpPr>
        <p:spPr>
          <a:xfrm>
            <a:off x="1562464" y="1851723"/>
            <a:ext cx="728910" cy="510363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Running Program</a:t>
            </a:r>
          </a:p>
        </p:txBody>
      </p:sp>
    </p:spTree>
    <p:extLst>
      <p:ext uri="{BB962C8B-B14F-4D97-AF65-F5344CB8AC3E}">
        <p14:creationId xmlns:p14="http://schemas.microsoft.com/office/powerpoint/2010/main" val="122379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1" grpId="0" animBg="1"/>
      <p:bldP spid="55" grpId="0" animBg="1"/>
      <p:bldP spid="57" grpId="0" animBg="1"/>
      <p:bldP spid="58" grpId="0"/>
      <p:bldP spid="59" grpId="0"/>
      <p:bldP spid="60" grpId="0"/>
      <p:bldP spid="61" grpId="0" animBg="1"/>
      <p:bldP spid="65" grpId="0" animBg="1"/>
      <p:bldP spid="66" grpId="0" animBg="1"/>
      <p:bldP spid="67" grpId="0" animBg="1"/>
      <p:bldP spid="68" grpId="0" animBg="1"/>
      <p:bldP spid="81" grpId="0" animBg="1"/>
      <p:bldP spid="9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Virtualizing Hardware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</p:spTree>
    <p:extLst>
      <p:ext uri="{BB962C8B-B14F-4D97-AF65-F5344CB8AC3E}">
        <p14:creationId xmlns:p14="http://schemas.microsoft.com/office/powerpoint/2010/main" val="426398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4" dur="10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3.88889E-6 0.25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80" grpId="0" animBg="1"/>
      <p:bldP spid="81" grpId="0" animBg="1"/>
      <p:bldP spid="83" grpId="0" animBg="1"/>
      <p:bldP spid="72" grpId="0" animBg="1"/>
      <p:bldP spid="72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35E287B-8420-394E-A412-C677894725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5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8460175-16E7-A543-9629-515A44B60EB6}"/>
              </a:ext>
            </a:extLst>
          </p:cNvPr>
          <p:cNvSpPr/>
          <p:nvPr/>
        </p:nvSpPr>
        <p:spPr bwMode="auto">
          <a:xfrm>
            <a:off x="4045385" y="4545853"/>
            <a:ext cx="336084" cy="279902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5CE6C67-BB93-7541-B1ED-248A28D3C057}"/>
              </a:ext>
            </a:extLst>
          </p:cNvPr>
          <p:cNvSpPr/>
          <p:nvPr/>
        </p:nvSpPr>
        <p:spPr bwMode="auto">
          <a:xfrm>
            <a:off x="3949219" y="4598745"/>
            <a:ext cx="336084" cy="27990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AAE2142-ABEF-1A4D-B8C1-829D6A101B57}"/>
              </a:ext>
            </a:extLst>
          </p:cNvPr>
          <p:cNvSpPr/>
          <p:nvPr/>
        </p:nvSpPr>
        <p:spPr bwMode="auto">
          <a:xfrm>
            <a:off x="3853052" y="4645844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82318C-4BAE-244D-9189-D506C08FF625}"/>
              </a:ext>
            </a:extLst>
          </p:cNvPr>
          <p:cNvSpPr/>
          <p:nvPr/>
        </p:nvSpPr>
        <p:spPr bwMode="auto">
          <a:xfrm>
            <a:off x="4590053" y="4652452"/>
            <a:ext cx="336084" cy="2799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98540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0604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A626CB-76E7-244B-A52A-914B13B9CA6F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3076353" y="3581441"/>
            <a:ext cx="888037" cy="1069829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2A2460-212C-5947-82E3-B334B2397647}"/>
              </a:ext>
            </a:extLst>
          </p:cNvPr>
          <p:cNvCxnSpPr>
            <a:cxnSpLocks/>
            <a:stCxn id="49" idx="2"/>
            <a:endCxn id="60" idx="0"/>
          </p:cNvCxnSpPr>
          <p:nvPr/>
        </p:nvCxnSpPr>
        <p:spPr>
          <a:xfrm flipH="1">
            <a:off x="4366649" y="3582930"/>
            <a:ext cx="2288651" cy="1068340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</p:spTree>
    <p:extLst>
      <p:ext uri="{BB962C8B-B14F-4D97-AF65-F5344CB8AC3E}">
        <p14:creationId xmlns:p14="http://schemas.microsoft.com/office/powerpoint/2010/main" val="251207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C520-A635-914D-ABD5-04914C3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1C8C0-57BE-4B4A-BE3D-F77B09A4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webpage</a:t>
            </a:r>
          </a:p>
          <a:p>
            <a:pPr marL="1371600" lvl="3" indent="0">
              <a:buNone/>
            </a:pPr>
            <a:endParaRPr lang="en-US" dirty="0">
              <a:latin typeface="Ubuntu Mono" panose="020B0509030602030204" pitchFamily="49" charset="0"/>
              <a:hlinkClick r:id="rId2"/>
            </a:endParaRPr>
          </a:p>
          <a:p>
            <a:pPr marL="1371600" lvl="3" indent="0">
              <a:buNone/>
            </a:pPr>
            <a:r>
              <a:rPr lang="en-US" dirty="0">
                <a:latin typeface="Ubuntu Mono" panose="020B0509030602030204" pitchFamily="49" charset="0"/>
                <a:hlinkClick r:id="rId2"/>
              </a:rPr>
              <a:t>https://ece.uwaterloo.ca/~smzahedi/crs/ece350/</a:t>
            </a:r>
            <a:endParaRPr lang="en-US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Course on Piazza</a:t>
            </a: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4"/>
              </a:rPr>
              <a:t>https://piazza.com/uwaterloo.ca/winter2021/ece350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  <a:p>
            <a:r>
              <a:rPr lang="en-CA" dirty="0"/>
              <a:t>Anonymous feedback form</a:t>
            </a: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5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6"/>
              </a:rPr>
              <a:t>https://forms.gle/s3rnXYG6UfeaxPAr8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5BC46-8D8E-C04B-8F80-25300DA06F5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778750" y="1676400"/>
            <a:ext cx="736600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E5D3CA-E583-0344-AB26-E2EDF66B20B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778750" y="3267702"/>
            <a:ext cx="736600" cy="736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236A6D1-AED1-6645-AD35-C4C7C7FE3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7778750" y="4859004"/>
            <a:ext cx="736601" cy="73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963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4" y="3297901"/>
            <a:ext cx="859110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</p:spTree>
    <p:extLst>
      <p:ext uri="{BB962C8B-B14F-4D97-AF65-F5344CB8AC3E}">
        <p14:creationId xmlns:p14="http://schemas.microsoft.com/office/powerpoint/2010/main" val="708947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62754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69581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55665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B74C260-8DCB-B949-B8BA-2EB8F3BD6050}"/>
              </a:ext>
            </a:extLst>
          </p:cNvPr>
          <p:cNvSpPr/>
          <p:nvPr/>
        </p:nvSpPr>
        <p:spPr>
          <a:xfrm>
            <a:off x="1490747" y="3485999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54159B4-2A5A-1942-8A20-60D9D7D5B851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3964390" y="3203944"/>
            <a:ext cx="2475710" cy="1447326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0C3E8B6-0E94-E745-8324-168344E07F0B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4770643" y="3297901"/>
            <a:ext cx="1815661" cy="135336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BB79B9-8213-674A-8645-02817CC07177}"/>
              </a:ext>
            </a:extLst>
          </p:cNvPr>
          <p:cNvCxnSpPr>
            <a:cxnSpLocks/>
          </p:cNvCxnSpPr>
          <p:nvPr/>
        </p:nvCxnSpPr>
        <p:spPr>
          <a:xfrm flipH="1">
            <a:off x="5539588" y="3297901"/>
            <a:ext cx="1279427" cy="134233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peech Bubble: Rectangle with Corners Rounded 13">
            <a:extLst>
              <a:ext uri="{FF2B5EF4-FFF2-40B4-BE49-F238E27FC236}">
                <a16:creationId xmlns:a16="http://schemas.microsoft.com/office/drawing/2014/main" id="{1F793B8D-D8AE-804C-B999-F8E2D6C91BD2}"/>
              </a:ext>
            </a:extLst>
          </p:cNvPr>
          <p:cNvSpPr/>
          <p:nvPr/>
        </p:nvSpPr>
        <p:spPr>
          <a:xfrm>
            <a:off x="4240116" y="1429718"/>
            <a:ext cx="1658679" cy="875914"/>
          </a:xfrm>
          <a:prstGeom prst="wedgeRoundRectCallout">
            <a:avLst>
              <a:gd name="adj1" fmla="val 49302"/>
              <a:gd name="adj2" fmla="val 223968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Segmentation fault (core dumped)</a:t>
            </a:r>
          </a:p>
        </p:txBody>
      </p:sp>
      <p:sp>
        <p:nvSpPr>
          <p:cNvPr id="70" name="Multiplication Sign 6">
            <a:extLst>
              <a:ext uri="{FF2B5EF4-FFF2-40B4-BE49-F238E27FC236}">
                <a16:creationId xmlns:a16="http://schemas.microsoft.com/office/drawing/2014/main" id="{767DD7E9-238E-AA41-9637-898F8A33D3CD}"/>
              </a:ext>
            </a:extLst>
          </p:cNvPr>
          <p:cNvSpPr/>
          <p:nvPr/>
        </p:nvSpPr>
        <p:spPr>
          <a:xfrm>
            <a:off x="5637997" y="1334113"/>
            <a:ext cx="2577644" cy="257764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2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 (cont.)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8067" y="2630663"/>
            <a:ext cx="2577282" cy="2867025"/>
          </a:xfrm>
        </p:spPr>
        <p:txBody>
          <a:bodyPr/>
          <a:lstStyle/>
          <a:p>
            <a:r>
              <a:rPr lang="en-US" sz="1800" dirty="0"/>
              <a:t>OS isolates processes from each other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OS isolates itself from other processes</a:t>
            </a:r>
          </a:p>
          <a:p>
            <a:endParaRPr lang="en-US" sz="1800" dirty="0"/>
          </a:p>
          <a:p>
            <a:r>
              <a:rPr lang="en-US" sz="1800" dirty="0"/>
              <a:t>… even though they run on the same HW!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835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/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pPr lvl="2"/>
            <a:endParaRPr lang="en-US" sz="1800" dirty="0"/>
          </a:p>
          <a:p>
            <a:r>
              <a:rPr lang="en-US" sz="2400" dirty="0"/>
              <a:t>Glue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common services</a:t>
            </a:r>
          </a:p>
          <a:p>
            <a:pPr lvl="2"/>
            <a:r>
              <a:rPr lang="en-US" sz="1800" dirty="0"/>
              <a:t>Storage, window system, networking, sharing, authorization</a:t>
            </a:r>
          </a:p>
          <a:p>
            <a:pPr lvl="2"/>
            <a:r>
              <a:rPr lang="en-US" sz="1800" dirty="0"/>
              <a:t>Look and feel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F2CB767-06A0-E144-8340-E93F78A43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0CC43D7D-861C-8046-AF41-B26D6ADAF2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5690484"/>
            <a:ext cx="866932" cy="58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78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I/O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17215" y="3678051"/>
            <a:ext cx="2844013" cy="1014971"/>
          </a:xfrm>
        </p:spPr>
        <p:txBody>
          <a:bodyPr/>
          <a:lstStyle/>
          <a:p>
            <a:r>
              <a:rPr lang="en-US" sz="1800" b="1" dirty="0"/>
              <a:t>OS provides common services in the form of I/O</a:t>
            </a:r>
          </a:p>
          <a:p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A0BE913-1429-436D-94C6-24052ACF92BB}"/>
              </a:ext>
            </a:extLst>
          </p:cNvPr>
          <p:cNvCxnSpPr>
            <a:cxnSpLocks/>
          </p:cNvCxnSpPr>
          <p:nvPr/>
        </p:nvCxnSpPr>
        <p:spPr>
          <a:xfrm flipV="1">
            <a:off x="1654866" y="3316464"/>
            <a:ext cx="1674743" cy="137655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E4CEB136-A8E6-4A39-99A3-3D6865766D81}"/>
              </a:ext>
            </a:extLst>
          </p:cNvPr>
          <p:cNvCxnSpPr>
            <a:cxnSpLocks/>
            <a:stCxn id="35" idx="3"/>
          </p:cNvCxnSpPr>
          <p:nvPr/>
        </p:nvCxnSpPr>
        <p:spPr>
          <a:xfrm rot="10800000" flipH="1">
            <a:off x="3165453" y="3429000"/>
            <a:ext cx="164156" cy="1239044"/>
          </a:xfrm>
          <a:prstGeom prst="curvedConnector4">
            <a:avLst>
              <a:gd name="adj1" fmla="val -267921"/>
              <a:gd name="adj2" fmla="val 99539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2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Look and Feel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223725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2.5E-6 0.25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Background Management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  <p:pic>
        <p:nvPicPr>
          <p:cNvPr id="47" name="Picture 46" descr="A picture containing battery&#10;&#10;Description automatically generated">
            <a:extLst>
              <a:ext uri="{FF2B5EF4-FFF2-40B4-BE49-F238E27FC236}">
                <a16:creationId xmlns:a16="http://schemas.microsoft.com/office/drawing/2014/main" id="{5AAF73FD-7904-664B-B8B7-0B469C8E3B2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6F8F7"/>
              </a:clrFrom>
              <a:clrTo>
                <a:srgbClr val="F6F8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89242" y="4671343"/>
            <a:ext cx="671274" cy="366435"/>
          </a:xfrm>
          <a:prstGeom prst="rect">
            <a:avLst/>
          </a:prstGeom>
        </p:spPr>
      </p:pic>
      <p:sp>
        <p:nvSpPr>
          <p:cNvPr id="48" name="Rectangle: Rounded Corners 23">
            <a:extLst>
              <a:ext uri="{FF2B5EF4-FFF2-40B4-BE49-F238E27FC236}">
                <a16:creationId xmlns:a16="http://schemas.microsoft.com/office/drawing/2014/main" id="{703CD373-A251-0144-9701-5710278326E5}"/>
              </a:ext>
            </a:extLst>
          </p:cNvPr>
          <p:cNvSpPr/>
          <p:nvPr/>
        </p:nvSpPr>
        <p:spPr>
          <a:xfrm>
            <a:off x="7528445" y="3717639"/>
            <a:ext cx="75097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Power Manager</a:t>
            </a:r>
          </a:p>
        </p:txBody>
      </p:sp>
      <p:sp>
        <p:nvSpPr>
          <p:cNvPr id="49" name="Rectangle: Rounded Corners 56">
            <a:extLst>
              <a:ext uri="{FF2B5EF4-FFF2-40B4-BE49-F238E27FC236}">
                <a16:creationId xmlns:a16="http://schemas.microsoft.com/office/drawing/2014/main" id="{F30325FF-D557-2B4D-A98C-A939D04EF6D1}"/>
              </a:ext>
            </a:extLst>
          </p:cNvPr>
          <p:cNvSpPr/>
          <p:nvPr/>
        </p:nvSpPr>
        <p:spPr>
          <a:xfrm>
            <a:off x="5961408" y="3716754"/>
            <a:ext cx="89270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 Manager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475EB2-7EC1-384F-897D-CC109DD20849}"/>
              </a:ext>
            </a:extLst>
          </p:cNvPr>
          <p:cNvCxnSpPr>
            <a:cxnSpLocks/>
          </p:cNvCxnSpPr>
          <p:nvPr/>
        </p:nvCxnSpPr>
        <p:spPr>
          <a:xfrm flipV="1">
            <a:off x="7924879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DE73667-AE06-D04D-926A-F6767C6D7FF0}"/>
              </a:ext>
            </a:extLst>
          </p:cNvPr>
          <p:cNvSpPr txBox="1"/>
          <p:nvPr/>
        </p:nvSpPr>
        <p:spPr>
          <a:xfrm>
            <a:off x="7612359" y="4274749"/>
            <a:ext cx="625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Battery</a:t>
            </a:r>
          </a:p>
        </p:txBody>
      </p:sp>
    </p:spTree>
    <p:extLst>
      <p:ext uri="{BB962C8B-B14F-4D97-AF65-F5344CB8AC3E}">
        <p14:creationId xmlns:p14="http://schemas.microsoft.com/office/powerpoint/2010/main" val="387356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AF71-0EA1-4422-B69D-DB5E935E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Hardware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C4C5A-F01D-4734-8411-9A6CFBB63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OS bottom line is to support applications! </a:t>
            </a:r>
          </a:p>
          <a:p>
            <a:pPr lvl="1"/>
            <a:r>
              <a:rPr lang="en-US" sz="1800" dirty="0"/>
              <a:t>OS itself is </a:t>
            </a:r>
            <a:r>
              <a:rPr lang="en-US" sz="1800" dirty="0">
                <a:solidFill>
                  <a:srgbClr val="FF0000"/>
                </a:solidFill>
              </a:rPr>
              <a:t>incidental</a:t>
            </a:r>
          </a:p>
          <a:p>
            <a:pPr lvl="1"/>
            <a:r>
              <a:rPr lang="en-US" sz="1800" dirty="0"/>
              <a:t>Ideally, OS should have very low performance overhead over raw hardware</a:t>
            </a:r>
          </a:p>
          <a:p>
            <a:endParaRPr lang="en-US" sz="2000" dirty="0"/>
          </a:p>
          <a:p>
            <a:r>
              <a:rPr lang="en-US" sz="2000" dirty="0"/>
              <a:t>OS relies on HW support to provide abstractions </a:t>
            </a:r>
            <a:r>
              <a:rPr lang="en-US" sz="2000" dirty="0">
                <a:solidFill>
                  <a:srgbClr val="FF0000"/>
                </a:solidFill>
              </a:rPr>
              <a:t>efficiently</a:t>
            </a:r>
          </a:p>
          <a:p>
            <a:pPr lvl="1"/>
            <a:r>
              <a:rPr lang="en-US" sz="1800" dirty="0"/>
              <a:t>Dual-mode operation, interrupts, traps, precise exceptions, memory management unit, translation lookaside buffer, etc.</a:t>
            </a:r>
          </a:p>
          <a:p>
            <a:endParaRPr lang="en-US" sz="2000" dirty="0"/>
          </a:p>
          <a:p>
            <a:r>
              <a:rPr lang="en-US" sz="2000" dirty="0"/>
              <a:t>HW support and OS design continue to co-evolve…</a:t>
            </a:r>
          </a:p>
          <a:p>
            <a:pPr lvl="1"/>
            <a:r>
              <a:rPr lang="en-US" sz="1800" dirty="0"/>
              <a:t>… as hardware performance improves (e.g., faster storage/network),  …</a:t>
            </a:r>
          </a:p>
          <a:p>
            <a:pPr lvl="1"/>
            <a:r>
              <a:rPr lang="en-US" sz="1800" dirty="0"/>
              <a:t>… and application requirements change</a:t>
            </a:r>
          </a:p>
          <a:p>
            <a:pPr lvl="1"/>
            <a:r>
              <a:rPr lang="en-US" sz="1800" dirty="0"/>
              <a:t>What we study in this class is result of decades of co-evolution!</a:t>
            </a:r>
          </a:p>
        </p:txBody>
      </p:sp>
    </p:spTree>
    <p:extLst>
      <p:ext uri="{BB962C8B-B14F-4D97-AF65-F5344CB8AC3E}">
        <p14:creationId xmlns:p14="http://schemas.microsoft.com/office/powerpoint/2010/main" val="25462459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Provide abstractions to applications</a:t>
            </a:r>
          </a:p>
          <a:p>
            <a:pPr lvl="1"/>
            <a:r>
              <a:rPr lang="en-US" sz="1600" dirty="0"/>
              <a:t>File systems</a:t>
            </a:r>
          </a:p>
          <a:p>
            <a:pPr lvl="1"/>
            <a:r>
              <a:rPr lang="en-US" sz="1600" dirty="0"/>
              <a:t>Processes, threads </a:t>
            </a:r>
          </a:p>
          <a:p>
            <a:pPr lvl="1"/>
            <a:r>
              <a:rPr lang="en-US" sz="1600" dirty="0"/>
              <a:t>Virtual memory</a:t>
            </a:r>
          </a:p>
          <a:p>
            <a:pPr lvl="1"/>
            <a:r>
              <a:rPr lang="en-US" sz="1600" dirty="0"/>
              <a:t>Naming system, …</a:t>
            </a:r>
          </a:p>
          <a:p>
            <a:pPr lvl="1"/>
            <a:endParaRPr lang="en-US" sz="1600" dirty="0"/>
          </a:p>
          <a:p>
            <a:r>
              <a:rPr lang="en-US" sz="1800" dirty="0"/>
              <a:t>Manage diverse resources</a:t>
            </a:r>
          </a:p>
          <a:p>
            <a:pPr lvl="1"/>
            <a:r>
              <a:rPr lang="en-US" sz="1600" dirty="0"/>
              <a:t>Memory, CPU, storage, </a:t>
            </a:r>
            <a:r>
              <a:rPr lang="is-IS" sz="1600" dirty="0"/>
              <a:t>. . .</a:t>
            </a:r>
          </a:p>
          <a:p>
            <a:pPr lvl="1"/>
            <a:endParaRPr lang="en-US" sz="1600" dirty="0"/>
          </a:p>
          <a:p>
            <a:r>
              <a:rPr lang="en-US" sz="1800" dirty="0"/>
              <a:t>Achieves above by implementing specific algorithms and techniques</a:t>
            </a:r>
          </a:p>
          <a:p>
            <a:pPr lvl="1"/>
            <a:r>
              <a:rPr lang="en-US" sz="1600" dirty="0"/>
              <a:t>Scheduling</a:t>
            </a:r>
          </a:p>
          <a:p>
            <a:pPr lvl="1"/>
            <a:r>
              <a:rPr lang="en-US" sz="1600" dirty="0"/>
              <a:t>Concurrency</a:t>
            </a:r>
          </a:p>
          <a:p>
            <a:pPr lvl="1"/>
            <a:r>
              <a:rPr lang="en-US" sz="1600" dirty="0"/>
              <a:t>Transactions</a:t>
            </a:r>
          </a:p>
          <a:p>
            <a:pPr lvl="1"/>
            <a:r>
              <a:rPr lang="en-US" sz="1600" dirty="0"/>
              <a:t>Security, …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96355419-A871-8944-A8DC-A7F2245D5A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38" t="1704" r="8298" b="3550"/>
          <a:stretch/>
        </p:blipFill>
        <p:spPr bwMode="auto">
          <a:xfrm>
            <a:off x="4740431" y="1968675"/>
            <a:ext cx="3640053" cy="438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F9BC2C67-D79D-F041-9875-4B8458D93961}"/>
              </a:ext>
            </a:extLst>
          </p:cNvPr>
          <p:cNvSpPr/>
          <p:nvPr/>
        </p:nvSpPr>
        <p:spPr>
          <a:xfrm flipV="1">
            <a:off x="4656610" y="1656997"/>
            <a:ext cx="3709269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0DA4CE70-16D4-E441-B4C0-080722B346CE}"/>
              </a:ext>
            </a:extLst>
          </p:cNvPr>
          <p:cNvSpPr/>
          <p:nvPr/>
        </p:nvSpPr>
        <p:spPr>
          <a:xfrm>
            <a:off x="4860655" y="4894688"/>
            <a:ext cx="3372063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158297-C343-8548-8E54-E5CA83C4CFB7}"/>
              </a:ext>
            </a:extLst>
          </p:cNvPr>
          <p:cNvGrpSpPr/>
          <p:nvPr/>
        </p:nvGrpSpPr>
        <p:grpSpPr>
          <a:xfrm>
            <a:off x="5137488" y="1981005"/>
            <a:ext cx="2665755" cy="1403277"/>
            <a:chOff x="2718438" y="1260931"/>
            <a:chExt cx="3548119" cy="1867763"/>
          </a:xfrm>
        </p:grpSpPr>
        <p:pic>
          <p:nvPicPr>
            <p:cNvPr id="17" name="Picture 2" descr="Image result for firefox">
              <a:extLst>
                <a:ext uri="{FF2B5EF4-FFF2-40B4-BE49-F238E27FC236}">
                  <a16:creationId xmlns:a16="http://schemas.microsoft.com/office/drawing/2014/main" id="{48369AB4-E385-5241-A210-3EE6E46DC9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438" y="1330781"/>
              <a:ext cx="566502" cy="533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Image result for thunderbird">
              <a:extLst>
                <a:ext uri="{FF2B5EF4-FFF2-40B4-BE49-F238E27FC236}">
                  <a16:creationId xmlns:a16="http://schemas.microsoft.com/office/drawing/2014/main" id="{4879D64D-0C1A-9746-A696-8A386616F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284" y="2514188"/>
              <a:ext cx="566501" cy="557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Image result for gimp">
              <a:extLst>
                <a:ext uri="{FF2B5EF4-FFF2-40B4-BE49-F238E27FC236}">
                  <a16:creationId xmlns:a16="http://schemas.microsoft.com/office/drawing/2014/main" id="{590EA8FD-3148-A04F-A80B-938D48476D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6429" y="1260931"/>
              <a:ext cx="630128" cy="630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Related image">
              <a:extLst>
                <a:ext uri="{FF2B5EF4-FFF2-40B4-BE49-F238E27FC236}">
                  <a16:creationId xmlns:a16="http://schemas.microsoft.com/office/drawing/2014/main" id="{A504B2A4-E584-F64A-871B-1AC983DF7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858" y="1371473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Image result for utorrent logo">
              <a:extLst>
                <a:ext uri="{FF2B5EF4-FFF2-40B4-BE49-F238E27FC236}">
                  <a16:creationId xmlns:a16="http://schemas.microsoft.com/office/drawing/2014/main" id="{3C1A6155-2B85-294D-8040-02F913404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778" y="141558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Image result for vlc logo">
              <a:extLst>
                <a:ext uri="{FF2B5EF4-FFF2-40B4-BE49-F238E27FC236}">
                  <a16:creationId xmlns:a16="http://schemas.microsoft.com/office/drawing/2014/main" id="{515473C7-909C-354E-BBA7-39CDB40A1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6881" y="185047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6" descr="Image result for adobe acrobat logo">
              <a:extLst>
                <a:ext uri="{FF2B5EF4-FFF2-40B4-BE49-F238E27FC236}">
                  <a16:creationId xmlns:a16="http://schemas.microsoft.com/office/drawing/2014/main" id="{858E0936-7ED9-B74B-A61B-586E59CD7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2412" y="1939876"/>
              <a:ext cx="566501" cy="55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A picture containing light, clock&#10;&#10;Description automatically generated">
              <a:extLst>
                <a:ext uri="{FF2B5EF4-FFF2-40B4-BE49-F238E27FC236}">
                  <a16:creationId xmlns:a16="http://schemas.microsoft.com/office/drawing/2014/main" id="{01615E48-BB9F-9741-83A9-693CE6E0C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3843" y="2483009"/>
              <a:ext cx="645685" cy="645685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8D2D509-F9AD-1447-B455-67239834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6861" y="1904898"/>
              <a:ext cx="593747" cy="55218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1E800A-CDD7-4945-B19F-14BEDE90ECE2}"/>
              </a:ext>
            </a:extLst>
          </p:cNvPr>
          <p:cNvGrpSpPr/>
          <p:nvPr/>
        </p:nvGrpSpPr>
        <p:grpSpPr>
          <a:xfrm>
            <a:off x="5415796" y="4898041"/>
            <a:ext cx="2244404" cy="1365127"/>
            <a:chOff x="833166" y="4021116"/>
            <a:chExt cx="2987301" cy="1816984"/>
          </a:xfrm>
        </p:grpSpPr>
        <p:pic>
          <p:nvPicPr>
            <p:cNvPr id="27" name="Picture 54" descr="Related image">
              <a:extLst>
                <a:ext uri="{FF2B5EF4-FFF2-40B4-BE49-F238E27FC236}">
                  <a16:creationId xmlns:a16="http://schemas.microsoft.com/office/drawing/2014/main" id="{559B1586-A98D-F949-9825-1F248615C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72143" y="4078853"/>
              <a:ext cx="540689" cy="540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4" descr="Related image">
              <a:extLst>
                <a:ext uri="{FF2B5EF4-FFF2-40B4-BE49-F238E27FC236}">
                  <a16:creationId xmlns:a16="http://schemas.microsoft.com/office/drawing/2014/main" id="{6F7A48C9-2BEA-4A4D-BD0C-2D9C54054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64335" y="4408920"/>
              <a:ext cx="734798" cy="427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2" descr="Image result for amd gpu">
              <a:extLst>
                <a:ext uri="{FF2B5EF4-FFF2-40B4-BE49-F238E27FC236}">
                  <a16:creationId xmlns:a16="http://schemas.microsoft.com/office/drawing/2014/main" id="{881F4737-1292-5641-B089-9D46C3551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3172220" y="5116058"/>
              <a:ext cx="829756" cy="466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4" descr="Image result for nvidia gpu">
              <a:extLst>
                <a:ext uri="{FF2B5EF4-FFF2-40B4-BE49-F238E27FC236}">
                  <a16:creationId xmlns:a16="http://schemas.microsoft.com/office/drawing/2014/main" id="{4EAEFC67-EE38-014A-9479-77EDDCE2A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56344" y="4234221"/>
              <a:ext cx="739937" cy="545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8" descr="Related image">
              <a:extLst>
                <a:ext uri="{FF2B5EF4-FFF2-40B4-BE49-F238E27FC236}">
                  <a16:creationId xmlns:a16="http://schemas.microsoft.com/office/drawing/2014/main" id="{11D56B0C-79D3-EE4E-9A98-74C44CA2B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00222" y="4180659"/>
              <a:ext cx="473649" cy="353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0" descr="Image result for intel core i9">
              <a:extLst>
                <a:ext uri="{FF2B5EF4-FFF2-40B4-BE49-F238E27FC236}">
                  <a16:creationId xmlns:a16="http://schemas.microsoft.com/office/drawing/2014/main" id="{A5D7B8A3-70C3-1245-824A-44EBB1B08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82705" y="4095255"/>
              <a:ext cx="228750" cy="2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2" descr="Image result for ssd pcie">
              <a:extLst>
                <a:ext uri="{FF2B5EF4-FFF2-40B4-BE49-F238E27FC236}">
                  <a16:creationId xmlns:a16="http://schemas.microsoft.com/office/drawing/2014/main" id="{FAD0CC81-1890-934D-9500-7D43BC02B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011" y="4021116"/>
              <a:ext cx="846864" cy="560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8" descr="Related image">
              <a:extLst>
                <a:ext uri="{FF2B5EF4-FFF2-40B4-BE49-F238E27FC236}">
                  <a16:creationId xmlns:a16="http://schemas.microsoft.com/office/drawing/2014/main" id="{4B9A209F-ECFB-8240-8D79-84FAB8490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403" y="4816531"/>
              <a:ext cx="1816123" cy="102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6" descr="Image result for nic card">
              <a:extLst>
                <a:ext uri="{FF2B5EF4-FFF2-40B4-BE49-F238E27FC236}">
                  <a16:creationId xmlns:a16="http://schemas.microsoft.com/office/drawing/2014/main" id="{4C44BCDC-E894-8E4D-BEF7-D0CDDD0F1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0091" y="4476360"/>
              <a:ext cx="940734" cy="502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52" descr="Related image">
              <a:extLst>
                <a:ext uri="{FF2B5EF4-FFF2-40B4-BE49-F238E27FC236}">
                  <a16:creationId xmlns:a16="http://schemas.microsoft.com/office/drawing/2014/main" id="{D8A5077D-640F-7349-9CFC-E3018B788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2073" y="5100470"/>
              <a:ext cx="973015" cy="41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351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7757-028B-4578-9388-E9C65A97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is Entirely Online!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1F65-7C26-4A5D-BEE1-4ECC8BA92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1032"/>
            <a:ext cx="7886700" cy="4944244"/>
          </a:xfrm>
        </p:spPr>
        <p:txBody>
          <a:bodyPr/>
          <a:lstStyle/>
          <a:p>
            <a:r>
              <a:rPr lang="en-US" sz="2400" dirty="0"/>
              <a:t>Lectures will be delivered on Teams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r>
              <a:rPr lang="en-US" sz="2000" dirty="0"/>
              <a:t>Recordings will be available afterwards</a:t>
            </a:r>
          </a:p>
          <a:p>
            <a:pPr lvl="1"/>
            <a:endParaRPr lang="en-US" sz="2000" dirty="0"/>
          </a:p>
          <a:p>
            <a:r>
              <a:rPr lang="en-US" sz="2400" dirty="0"/>
              <a:t>Office hours will be on Teams 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r>
              <a:rPr lang="en-US" sz="2000" dirty="0"/>
              <a:t>There will be no recordings</a:t>
            </a:r>
          </a:p>
          <a:p>
            <a:pPr lvl="1"/>
            <a:r>
              <a:rPr lang="en-CA" sz="2000" dirty="0"/>
              <a:t>No office hours during week 1 and reading week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Lab tutorials will be delivered on Teams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endParaRPr lang="en-US" sz="2000" dirty="0"/>
          </a:p>
        </p:txBody>
      </p:sp>
      <p:pic>
        <p:nvPicPr>
          <p:cNvPr id="2054" name="Picture 6" descr="10 Things that Have Happened Since the Switch to Online Classes | Education  | University of Groningen">
            <a:extLst>
              <a:ext uri="{FF2B5EF4-FFF2-40B4-BE49-F238E27FC236}">
                <a16:creationId xmlns:a16="http://schemas.microsoft.com/office/drawing/2014/main" id="{8C640D45-F66A-1248-B351-6401A8C9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8203" y="1701032"/>
            <a:ext cx="2877647" cy="21851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431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615445"/>
            <a:ext cx="4494893" cy="5029828"/>
          </a:xfrm>
        </p:spPr>
        <p:txBody>
          <a:bodyPr/>
          <a:lstStyle/>
          <a:p>
            <a:r>
              <a:rPr lang="en-US" sz="2400" dirty="0"/>
              <a:t>Manage hardware resources for users and applications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Convert what hardware gives into something that application programmers want</a:t>
            </a:r>
          </a:p>
          <a:p>
            <a:r>
              <a:rPr lang="en-US" sz="2400" dirty="0">
                <a:solidFill>
                  <a:schemeClr val="tx1"/>
                </a:solidFill>
              </a:rPr>
              <a:t>For any OS component, begin by asking two questions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hardware interface? (physical reality)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application interface?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(virtual machine)</a:t>
            </a:r>
          </a:p>
          <a:p>
            <a:endParaRPr lang="en-US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0209A8B-99F8-6543-BBEB-6147AB7901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3" r="13505"/>
          <a:stretch/>
        </p:blipFill>
        <p:spPr>
          <a:xfrm>
            <a:off x="4931372" y="1958975"/>
            <a:ext cx="3583978" cy="4343400"/>
          </a:xfrm>
        </p:spPr>
      </p:pic>
    </p:spTree>
    <p:extLst>
      <p:ext uri="{BB962C8B-B14F-4D97-AF65-F5344CB8AC3E}">
        <p14:creationId xmlns:p14="http://schemas.microsoft.com/office/powerpoint/2010/main" val="1099503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Virtual Machines (VMs)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Software emulation of abstract machine</a:t>
            </a:r>
          </a:p>
          <a:p>
            <a:pPr lvl="1"/>
            <a:r>
              <a:rPr lang="en-US" sz="2000" dirty="0"/>
              <a:t>Gives programs </a:t>
            </a:r>
            <a:r>
              <a:rPr lang="en-US" sz="2000" dirty="0">
                <a:solidFill>
                  <a:srgbClr val="FF0000"/>
                </a:solidFill>
              </a:rPr>
              <a:t>illusion</a:t>
            </a:r>
            <a:r>
              <a:rPr lang="en-US" sz="2000" dirty="0"/>
              <a:t> that they own entire machine</a:t>
            </a:r>
          </a:p>
          <a:p>
            <a:pPr lvl="1"/>
            <a:r>
              <a:rPr lang="en-US" sz="2000" dirty="0"/>
              <a:t>Makes it look like hardware has features programs want</a:t>
            </a:r>
          </a:p>
          <a:p>
            <a:r>
              <a:rPr lang="en-US" sz="2400" dirty="0"/>
              <a:t>Two types of virtual machines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Process VM: supports execution of single program (e.g., Java)</a:t>
            </a:r>
          </a:p>
          <a:p>
            <a:pPr lvl="1"/>
            <a:r>
              <a:rPr lang="en-US" sz="2000" dirty="0"/>
              <a:t>System VM: supports execution of entire OS (e.g., VMWare Fusion, Virtual box, Parallels Desktop, Xen)</a:t>
            </a:r>
          </a:p>
          <a:p>
            <a:pPr lvl="1"/>
            <a:endParaRPr lang="en-US" sz="2000" dirty="0"/>
          </a:p>
        </p:txBody>
      </p:sp>
      <p:grpSp>
        <p:nvGrpSpPr>
          <p:cNvPr id="69635" name="Group 1"/>
          <p:cNvGrpSpPr>
            <a:grpSpLocks/>
          </p:cNvGrpSpPr>
          <p:nvPr/>
        </p:nvGrpSpPr>
        <p:grpSpPr bwMode="auto">
          <a:xfrm>
            <a:off x="1676647" y="4963886"/>
            <a:ext cx="5790706" cy="1364343"/>
            <a:chOff x="962025" y="4876800"/>
            <a:chExt cx="7115175" cy="1676400"/>
          </a:xfrm>
        </p:grpSpPr>
        <p:pic>
          <p:nvPicPr>
            <p:cNvPr id="69636" name="Picture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4876800"/>
              <a:ext cx="16764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7" name="Picture 2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025" y="4876800"/>
              <a:ext cx="1247775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8" name="Picture 3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768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9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49530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60242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Process VMs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Programming simplicity</a:t>
            </a:r>
          </a:p>
          <a:p>
            <a:pPr lvl="1"/>
            <a:r>
              <a:rPr lang="en-US" sz="2000" dirty="0"/>
              <a:t>Each process thinks it owns all devices</a:t>
            </a:r>
          </a:p>
          <a:p>
            <a:pPr lvl="1"/>
            <a:r>
              <a:rPr lang="en-US" sz="2000" dirty="0"/>
              <a:t>Each process thinks it has all memory/CPU time</a:t>
            </a:r>
          </a:p>
          <a:p>
            <a:pPr lvl="1"/>
            <a:r>
              <a:rPr lang="en-US" sz="2000" dirty="0"/>
              <a:t>Device interfaces more powerful than raw hardware</a:t>
            </a:r>
          </a:p>
          <a:p>
            <a:pPr lvl="2"/>
            <a:r>
              <a:rPr lang="en-US" sz="1800" dirty="0"/>
              <a:t>Bitmapped display </a:t>
            </a:r>
            <a:r>
              <a:rPr lang="en-US" sz="1800" dirty="0">
                <a:sym typeface="Symbol" charset="0"/>
              </a:rPr>
              <a:t> windowing system</a:t>
            </a:r>
          </a:p>
          <a:p>
            <a:pPr lvl="2"/>
            <a:r>
              <a:rPr lang="en-US" sz="1800" dirty="0">
                <a:sym typeface="Symbol" charset="0"/>
              </a:rPr>
              <a:t>Ethernet card  reliable, ordered, networking (TCP/IP)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Fault isolation</a:t>
            </a:r>
          </a:p>
          <a:p>
            <a:pPr lvl="1"/>
            <a:r>
              <a:rPr lang="en-US" sz="2000" dirty="0"/>
              <a:t>Processes unable to directly impact other processes</a:t>
            </a:r>
          </a:p>
          <a:p>
            <a:pPr lvl="1"/>
            <a:r>
              <a:rPr lang="en-US" sz="2000" dirty="0"/>
              <a:t>Bugs cannot crash whole machine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Protection and portability</a:t>
            </a:r>
          </a:p>
          <a:p>
            <a:pPr lvl="1"/>
            <a:r>
              <a:rPr lang="en-US" sz="2000" dirty="0"/>
              <a:t>Java interface safe and stable across many platforms</a:t>
            </a:r>
          </a:p>
          <a:p>
            <a:pPr lvl="1"/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7288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System Virtual Machines: </a:t>
            </a:r>
            <a:br>
              <a:rPr lang="en-US" altLang="en-US" dirty="0"/>
            </a:br>
            <a:r>
              <a:rPr lang="en-US" altLang="en-US" dirty="0"/>
              <a:t>Layers of OSes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VMs are useful for OS development and testing programs on other OSes</a:t>
            </a:r>
          </a:p>
          <a:p>
            <a:r>
              <a:rPr lang="en-US" sz="2000" dirty="0"/>
              <a:t>Hypervisors create and run virtual machines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Type-1</a:t>
            </a:r>
            <a:r>
              <a:rPr lang="en-US" sz="2000" dirty="0"/>
              <a:t> hypervisors allocate HW to VMs in addition to managing them</a:t>
            </a:r>
          </a:p>
          <a:p>
            <a:pPr lvl="1"/>
            <a:r>
              <a:rPr lang="en-US" sz="1600" dirty="0"/>
              <a:t>E.g., Xen, VMWare </a:t>
            </a:r>
            <a:r>
              <a:rPr lang="en-US" sz="1600" dirty="0" err="1"/>
              <a:t>ESXi</a:t>
            </a:r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Type-II</a:t>
            </a:r>
            <a:r>
              <a:rPr lang="en-US" sz="2000" dirty="0"/>
              <a:t> hypervisors rely on host OS for HW management</a:t>
            </a:r>
          </a:p>
          <a:p>
            <a:pPr lvl="1"/>
            <a:r>
              <a:rPr lang="en-US" sz="1600" dirty="0"/>
              <a:t>E.g., Virtual Box, VMWare Workstation, KVM</a:t>
            </a:r>
          </a:p>
        </p:txBody>
      </p:sp>
      <p:pic>
        <p:nvPicPr>
          <p:cNvPr id="1026" name="Picture 2" descr="Hyper-V vs. VirtualBox Comparison">
            <a:extLst>
              <a:ext uri="{FF2B5EF4-FFF2-40B4-BE49-F238E27FC236}">
                <a16:creationId xmlns:a16="http://schemas.microsoft.com/office/drawing/2014/main" id="{5DA496DE-520A-1644-8EAA-C082E848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127" y="4210490"/>
            <a:ext cx="4265744" cy="243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8CCDE0-38BD-F545-A26F-53EC5486CD44}"/>
              </a:ext>
            </a:extLst>
          </p:cNvPr>
          <p:cNvSpPr/>
          <p:nvPr/>
        </p:nvSpPr>
        <p:spPr>
          <a:xfrm>
            <a:off x="4223185" y="6673334"/>
            <a:ext cx="69762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www.nakivo.com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9580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F97C-1787-DA4F-A2B4-A23BD5BF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Containers: Low-weight Alternatives to Full-system Virtualization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C0AE7-DC70-444A-8D2A-B77A3299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1800" dirty="0"/>
              <a:t>Do not provide </a:t>
            </a:r>
            <a:r>
              <a:rPr lang="en-CA" sz="1800" i="1" dirty="0">
                <a:solidFill>
                  <a:srgbClr val="FF0000"/>
                </a:solidFill>
              </a:rPr>
              <a:t>full-machine</a:t>
            </a:r>
            <a:r>
              <a:rPr lang="en-CA" sz="1800" dirty="0"/>
              <a:t> abstraction</a:t>
            </a:r>
          </a:p>
          <a:p>
            <a:r>
              <a:rPr lang="en-CA" sz="1800" dirty="0"/>
              <a:t>Use OS constructs to provide </a:t>
            </a:r>
            <a:r>
              <a:rPr lang="en-CA" sz="1800" i="1" dirty="0">
                <a:solidFill>
                  <a:srgbClr val="FF0000"/>
                </a:solidFill>
              </a:rPr>
              <a:t>sand boxes</a:t>
            </a:r>
            <a:r>
              <a:rPr lang="en-CA" sz="1800" dirty="0"/>
              <a:t> for execution</a:t>
            </a:r>
          </a:p>
          <a:p>
            <a:pPr lvl="1"/>
            <a:r>
              <a:rPr lang="en-CA" sz="1600" dirty="0"/>
              <a:t>E.g., Linux </a:t>
            </a:r>
            <a:r>
              <a:rPr lang="en-CA" sz="1600" dirty="0" err="1"/>
              <a:t>cgroups</a:t>
            </a:r>
            <a:r>
              <a:rPr lang="en-CA" sz="1600" dirty="0"/>
              <a:t>, namespaces, etc.</a:t>
            </a:r>
          </a:p>
          <a:p>
            <a:r>
              <a:rPr lang="en-CA" sz="1800" dirty="0"/>
              <a:t>Can run on bare metal, or atop of VMs</a:t>
            </a:r>
          </a:p>
          <a:p>
            <a:r>
              <a:rPr lang="en-CA" sz="1800" dirty="0">
                <a:solidFill>
                  <a:srgbClr val="FF0000"/>
                </a:solidFill>
              </a:rPr>
              <a:t>OS containers: </a:t>
            </a:r>
            <a:r>
              <a:rPr lang="en-CA" sz="1800" dirty="0"/>
              <a:t>provide virtualized OSes above single shared kernel</a:t>
            </a:r>
          </a:p>
          <a:p>
            <a:pPr lvl="1"/>
            <a:r>
              <a:rPr lang="en-CA" sz="1400" dirty="0"/>
              <a:t>E.g., LXC, </a:t>
            </a:r>
            <a:r>
              <a:rPr lang="en-CA" sz="1400" dirty="0" err="1"/>
              <a:t>OpenVZ</a:t>
            </a:r>
            <a:r>
              <a:rPr lang="en-CA" sz="1400" dirty="0"/>
              <a:t>, FreeBSD Jail</a:t>
            </a:r>
          </a:p>
          <a:p>
            <a:r>
              <a:rPr lang="en-CA" sz="1800" dirty="0">
                <a:solidFill>
                  <a:srgbClr val="FF0000"/>
                </a:solidFill>
              </a:rPr>
              <a:t>Application containers: </a:t>
            </a:r>
            <a:r>
              <a:rPr lang="en-CA" sz="1800" dirty="0"/>
              <a:t>expect single application to execute within container</a:t>
            </a:r>
          </a:p>
          <a:p>
            <a:pPr lvl="1"/>
            <a:r>
              <a:rPr lang="en-CA" sz="1400" dirty="0"/>
              <a:t>E.g., Docker, </a:t>
            </a:r>
            <a:r>
              <a:rPr lang="en-CA" sz="1400" dirty="0" err="1"/>
              <a:t>rkt</a:t>
            </a:r>
            <a:endParaRPr lang="en-CA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7AC3B5-A428-A44F-BA90-F1C9665E0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8587" y="4551600"/>
            <a:ext cx="2486826" cy="198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History of Shipping Containers | Container Technology, Inc">
            <a:extLst>
              <a:ext uri="{FF2B5EF4-FFF2-40B4-BE49-F238E27FC236}">
                <a16:creationId xmlns:a16="http://schemas.microsoft.com/office/drawing/2014/main" id="{0750186E-7EED-DF48-BA44-1D4851AE0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6299" y="1676400"/>
            <a:ext cx="2279051" cy="1281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3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1DFE6-5F9F-5E44-B28A-F1588EFD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Operating Systems so Exciting and Challenging?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FD856-6971-9E40-AA90-F6D4BE0AB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4012821"/>
            <a:ext cx="4231386" cy="1318131"/>
          </a:xfrm>
        </p:spPr>
        <p:txBody>
          <a:bodyPr/>
          <a:lstStyle/>
          <a:p>
            <a:r>
              <a:rPr lang="en-US" sz="1800" dirty="0"/>
              <a:t>Challenges</a:t>
            </a:r>
          </a:p>
          <a:p>
            <a:pPr lvl="1"/>
            <a:r>
              <a:rPr lang="en-US" sz="1600" dirty="0"/>
              <a:t>Keeping up with evolving HW</a:t>
            </a:r>
          </a:p>
          <a:p>
            <a:pPr lvl="1"/>
            <a:r>
              <a:rPr lang="en-US" sz="1600" dirty="0"/>
              <a:t>Managing ever-growing complexity of SW</a:t>
            </a:r>
          </a:p>
        </p:txBody>
      </p:sp>
      <p:pic>
        <p:nvPicPr>
          <p:cNvPr id="4" name="Picture 2" descr="Data Never Sleeps 7">
            <a:extLst>
              <a:ext uri="{FF2B5EF4-FFF2-40B4-BE49-F238E27FC236}">
                <a16:creationId xmlns:a16="http://schemas.microsoft.com/office/drawing/2014/main" id="{B2E7B56B-603E-CA4C-9242-B55B99A12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2734" y="1721114"/>
            <a:ext cx="3418031" cy="481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15D143-032B-8A4F-ACB6-1D0104C988FF}"/>
              </a:ext>
            </a:extLst>
          </p:cNvPr>
          <p:cNvSpPr/>
          <p:nvPr/>
        </p:nvSpPr>
        <p:spPr>
          <a:xfrm>
            <a:off x="4490237" y="3459275"/>
            <a:ext cx="4370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systems are at the heart of it all …</a:t>
            </a:r>
          </a:p>
        </p:txBody>
      </p:sp>
    </p:spTree>
    <p:extLst>
      <p:ext uri="{BB962C8B-B14F-4D97-AF65-F5344CB8AC3E}">
        <p14:creationId xmlns:p14="http://schemas.microsoft.com/office/powerpoint/2010/main" val="338358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Trends</a:t>
            </a:r>
          </a:p>
        </p:txBody>
      </p:sp>
      <p:pic>
        <p:nvPicPr>
          <p:cNvPr id="7" name="Picture 6" descr="trans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0"/>
            <a:ext cx="7016948" cy="3994325"/>
          </a:xfrm>
          <a:prstGeom prst="rect">
            <a:avLst/>
          </a:prstGeom>
        </p:spPr>
      </p:pic>
      <p:pic>
        <p:nvPicPr>
          <p:cNvPr id="14" name="Picture 13" descr="freqs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pic>
        <p:nvPicPr>
          <p:cNvPr id="13" name="Picture 12" descr="cores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753425" y="2160055"/>
            <a:ext cx="3408001" cy="4400465"/>
            <a:chOff x="6915860" y="2484854"/>
            <a:chExt cx="5062396" cy="6536646"/>
          </a:xfrm>
        </p:grpSpPr>
        <p:cxnSp>
          <p:nvCxnSpPr>
            <p:cNvPr id="6" name="Straight Connector 5"/>
            <p:cNvCxnSpPr/>
            <p:nvPr/>
          </p:nvCxnSpPr>
          <p:spPr>
            <a:xfrm flipH="1" flipV="1">
              <a:off x="7049585" y="2484854"/>
              <a:ext cx="1" cy="5033967"/>
            </a:xfrm>
            <a:prstGeom prst="line">
              <a:avLst/>
            </a:prstGeom>
            <a:ln w="76200" cmpd="sng">
              <a:solidFill>
                <a:srgbClr val="1F497D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Bent Arrow 10"/>
            <p:cNvSpPr/>
            <p:nvPr/>
          </p:nvSpPr>
          <p:spPr>
            <a:xfrm rot="16200000">
              <a:off x="7260712" y="7298214"/>
              <a:ext cx="942658" cy="1632362"/>
            </a:xfrm>
            <a:prstGeom prst="bentArrow">
              <a:avLst>
                <a:gd name="adj1" fmla="val 8557"/>
                <a:gd name="adj2" fmla="val 15492"/>
                <a:gd name="adj3" fmla="val 25703"/>
                <a:gd name="adj4" fmla="val 4375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53655" y="8244286"/>
              <a:ext cx="3424601" cy="77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End of </a:t>
              </a:r>
              <a:r>
                <a:rPr lang="en-US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Scaling</a:t>
              </a:r>
            </a:p>
            <a:p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[R. </a:t>
              </a:r>
              <a:r>
                <a:rPr lang="en-US" sz="1000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1974]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25614" y="2656607"/>
            <a:ext cx="2152787" cy="746643"/>
            <a:chOff x="2523402" y="3180027"/>
            <a:chExt cx="3197847" cy="1109097"/>
          </a:xfrm>
        </p:grpSpPr>
        <p:sp>
          <p:nvSpPr>
            <p:cNvPr id="20" name="TextBox 19"/>
            <p:cNvSpPr txBox="1"/>
            <p:nvPr/>
          </p:nvSpPr>
          <p:spPr>
            <a:xfrm>
              <a:off x="2523402" y="3180027"/>
              <a:ext cx="2984278" cy="548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66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[Moore’s Law 1965]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514815">
              <a:off x="3789187" y="4043470"/>
              <a:ext cx="1932062" cy="245654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52332" y="1351889"/>
            <a:ext cx="3047950" cy="2972186"/>
            <a:chOff x="8575884" y="1225443"/>
            <a:chExt cx="4527558" cy="4415029"/>
          </a:xfrm>
        </p:grpSpPr>
        <p:sp>
          <p:nvSpPr>
            <p:cNvPr id="27" name="Right Arrow 26"/>
            <p:cNvSpPr/>
            <p:nvPr/>
          </p:nvSpPr>
          <p:spPr>
            <a:xfrm rot="6376659">
              <a:off x="7164716" y="3763479"/>
              <a:ext cx="3514063" cy="239923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737201-0DB0-5D42-B8E2-E8D922285F36}"/>
                </a:ext>
              </a:extLst>
            </p:cNvPr>
            <p:cNvSpPr txBox="1"/>
            <p:nvPr/>
          </p:nvSpPr>
          <p:spPr>
            <a:xfrm>
              <a:off x="8575884" y="1225443"/>
              <a:ext cx="4527558" cy="868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How do we program these?</a:t>
              </a:r>
            </a:p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Parallelism must be exploited at all levels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6992412-1B2F-1949-8804-7D336CBB8F47}"/>
              </a:ext>
            </a:extLst>
          </p:cNvPr>
          <p:cNvGrpSpPr/>
          <p:nvPr/>
        </p:nvGrpSpPr>
        <p:grpSpPr>
          <a:xfrm>
            <a:off x="6085996" y="2688916"/>
            <a:ext cx="2871279" cy="1972516"/>
            <a:chOff x="6085996" y="2688916"/>
            <a:chExt cx="2871279" cy="19725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DCE193-84A1-DE48-8CA9-789A55CC8673}"/>
                </a:ext>
              </a:extLst>
            </p:cNvPr>
            <p:cNvSpPr txBox="1"/>
            <p:nvPr/>
          </p:nvSpPr>
          <p:spPr>
            <a:xfrm>
              <a:off x="6423055" y="2688916"/>
              <a:ext cx="2534220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Dark Silicon 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</a:t>
              </a:r>
              <a:r>
                <a:rPr lang="en-US" sz="800" b="1" dirty="0" err="1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Esmaeilzadeh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2011]</a:t>
              </a:r>
            </a:p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Multiprocessor melts if all cores </a:t>
              </a:r>
              <a:b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simultaneously run at full capacity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AAB3A151-4F1A-9C4C-9CDC-72BD868DB94B}"/>
                </a:ext>
              </a:extLst>
            </p:cNvPr>
            <p:cNvSpPr/>
            <p:nvPr/>
          </p:nvSpPr>
          <p:spPr>
            <a:xfrm rot="7131382">
              <a:off x="5545239" y="3949847"/>
              <a:ext cx="1252342" cy="170828"/>
            </a:xfrm>
            <a:prstGeom prst="rightArrow">
              <a:avLst>
                <a:gd name="adj1" fmla="val 33414"/>
                <a:gd name="adj2" fmla="val 9976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21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967F-DCA6-4EDB-862B-FE54C3AAD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Growth of </a:t>
            </a:r>
            <a:br>
              <a:rPr lang="en-US" dirty="0"/>
            </a:br>
            <a:r>
              <a:rPr lang="en-US" dirty="0"/>
              <a:t>Single Program Speed</a:t>
            </a:r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E5278B4C-65C2-4AA2-BADC-FB9472544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546" y="1995816"/>
            <a:ext cx="7078908" cy="383672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80B1B5-CF04-4BD0-A982-0F30215665EA}"/>
              </a:ext>
            </a:extLst>
          </p:cNvPr>
          <p:cNvSpPr txBox="1"/>
          <p:nvPr/>
        </p:nvSpPr>
        <p:spPr>
          <a:xfrm>
            <a:off x="2378931" y="6596390"/>
            <a:ext cx="47516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From John Hennessy and David Patterson’s 2017 ACM A.M. Turing Award Lecture</a:t>
            </a:r>
          </a:p>
        </p:txBody>
      </p:sp>
    </p:spTree>
    <p:extLst>
      <p:ext uri="{BB962C8B-B14F-4D97-AF65-F5344CB8AC3E}">
        <p14:creationId xmlns:p14="http://schemas.microsoft.com/office/powerpoint/2010/main" val="35264816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C029-A92D-E74E-B904-F92CDA79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Processors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3B1F67-8D9F-D64B-A6E0-8E500182FB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Intel Xeon Platinum 9282</a:t>
            </a:r>
          </a:p>
          <a:p>
            <a:pPr lvl="1"/>
            <a:r>
              <a:rPr lang="en-US" sz="1800" dirty="0"/>
              <a:t>14nm processor</a:t>
            </a:r>
          </a:p>
          <a:p>
            <a:pPr lvl="1"/>
            <a:r>
              <a:rPr lang="en-US" sz="1800" dirty="0"/>
              <a:t>56 cores, 112 threads</a:t>
            </a:r>
          </a:p>
          <a:p>
            <a:pPr lvl="1"/>
            <a:r>
              <a:rPr lang="en-US" sz="1800" dirty="0"/>
              <a:t>1.75MB data and ins. L1 cache</a:t>
            </a:r>
          </a:p>
          <a:p>
            <a:pPr lvl="1"/>
            <a:r>
              <a:rPr lang="en-US" sz="1800" dirty="0"/>
              <a:t>56MB L2 cache</a:t>
            </a:r>
          </a:p>
          <a:p>
            <a:pPr lvl="1"/>
            <a:r>
              <a:rPr lang="en-US" sz="1800" dirty="0"/>
              <a:t>77MB shared L3 cache</a:t>
            </a:r>
          </a:p>
          <a:p>
            <a:pPr lvl="1"/>
            <a:r>
              <a:rPr lang="en-CA" sz="1800" dirty="0"/>
              <a:t>8B transistors</a:t>
            </a:r>
          </a:p>
          <a:p>
            <a:r>
              <a:rPr lang="en-US" sz="2000" dirty="0"/>
              <a:t>AMD EPYC 7H12</a:t>
            </a:r>
          </a:p>
          <a:p>
            <a:pPr lvl="1"/>
            <a:r>
              <a:rPr lang="en-US" sz="1800" dirty="0"/>
              <a:t>7nm processor</a:t>
            </a:r>
          </a:p>
          <a:p>
            <a:pPr lvl="1"/>
            <a:r>
              <a:rPr lang="en-US" sz="1800" dirty="0"/>
              <a:t>64 cores, 128 threads</a:t>
            </a:r>
          </a:p>
          <a:p>
            <a:pPr lvl="1"/>
            <a:r>
              <a:rPr lang="en-US" sz="1800" dirty="0"/>
              <a:t>2MB data and ins. L1 cache</a:t>
            </a:r>
          </a:p>
          <a:p>
            <a:pPr lvl="1"/>
            <a:r>
              <a:rPr lang="en-US" sz="1800" dirty="0"/>
              <a:t>32MB L2 cache</a:t>
            </a:r>
          </a:p>
          <a:p>
            <a:pPr lvl="1"/>
            <a:r>
              <a:rPr lang="en-US" sz="1800" dirty="0"/>
              <a:t>256MB shared L3 cache</a:t>
            </a:r>
          </a:p>
          <a:p>
            <a:pPr lvl="1"/>
            <a:r>
              <a:rPr lang="en-US" sz="1800" dirty="0"/>
              <a:t>4.8B transistors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CDCF84-C26A-3345-A2B1-C266463C7AF4}"/>
              </a:ext>
            </a:extLst>
          </p:cNvPr>
          <p:cNvGrpSpPr/>
          <p:nvPr/>
        </p:nvGrpSpPr>
        <p:grpSpPr>
          <a:xfrm>
            <a:off x="628650" y="1492211"/>
            <a:ext cx="3548611" cy="4482122"/>
            <a:chOff x="628650" y="1492211"/>
            <a:chExt cx="3548611" cy="448212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023ED0A-1966-1B46-8CE1-0E13C5FE7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1953876"/>
              <a:ext cx="3548611" cy="4020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58CF0F-D11B-874D-8B8E-31FCDCCE0E10}"/>
                </a:ext>
              </a:extLst>
            </p:cNvPr>
            <p:cNvSpPr/>
            <p:nvPr/>
          </p:nvSpPr>
          <p:spPr>
            <a:xfrm>
              <a:off x="1424897" y="1492211"/>
              <a:ext cx="19561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2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Intel Haswell E</a:t>
              </a:r>
              <a:endPara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F3A5A3E-82D5-D945-B544-1443C5E70D58}"/>
              </a:ext>
            </a:extLst>
          </p:cNvPr>
          <p:cNvSpPr/>
          <p:nvPr/>
        </p:nvSpPr>
        <p:spPr>
          <a:xfrm>
            <a:off x="4126205" y="6676507"/>
            <a:ext cx="89159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www.extremetech.com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408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9F75-F8F1-4B4C-87E1-52ED592C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0415FC8-1622-614F-8D64-977C745D5219}"/>
              </a:ext>
            </a:extLst>
          </p:cNvPr>
          <p:cNvGrpSpPr/>
          <p:nvPr/>
        </p:nvGrpSpPr>
        <p:grpSpPr>
          <a:xfrm>
            <a:off x="3092450" y="1667469"/>
            <a:ext cx="5029199" cy="4339632"/>
            <a:chOff x="1822406" y="1766807"/>
            <a:chExt cx="5499188" cy="474067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0A85D28-6C39-0A48-9CAD-BD3AB66CF3F8}"/>
                </a:ext>
              </a:extLst>
            </p:cNvPr>
            <p:cNvGrpSpPr/>
            <p:nvPr/>
          </p:nvGrpSpPr>
          <p:grpSpPr>
            <a:xfrm>
              <a:off x="1822406" y="1766807"/>
              <a:ext cx="5499188" cy="4740679"/>
              <a:chOff x="2234464" y="1658319"/>
              <a:chExt cx="4675069" cy="403023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FD8939-BA59-9241-9AF4-5D18BF2E0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31126" y="3954673"/>
                <a:ext cx="26817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3EEB58-7BBC-D645-AAC1-5FCA09992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1564" y="2798747"/>
                <a:ext cx="13408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6AC092D-D436-2B45-A1A9-06DF4231A2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2719" y="5110598"/>
                <a:ext cx="399856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9E3D2D6-B3C8-C44E-B907-25E1ACD9DA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3" y="2220784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72C3E76-BA46-6F48-9BFE-8CFB2C975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98183" y="4532630"/>
                <a:ext cx="334763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08814F0-2B6A-2D41-887D-07B452782D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1" y="5688551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3715E8-87BF-0B44-B24F-EA060CFEA2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80108" y="3376708"/>
                <a:ext cx="198378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riangle 41">
                <a:extLst>
                  <a:ext uri="{FF2B5EF4-FFF2-40B4-BE49-F238E27FC236}">
                    <a16:creationId xmlns:a16="http://schemas.microsoft.com/office/drawing/2014/main" id="{3B091F6B-BE7C-3141-AA0C-8A9671EE1DF0}"/>
                  </a:ext>
                </a:extLst>
              </p:cNvPr>
              <p:cNvSpPr/>
              <p:nvPr/>
            </p:nvSpPr>
            <p:spPr>
              <a:xfrm>
                <a:off x="2234464" y="1658319"/>
                <a:ext cx="4675069" cy="4030232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D3E7CD-D15A-374C-B6C9-DAF9FA327537}"/>
                </a:ext>
              </a:extLst>
            </p:cNvPr>
            <p:cNvSpPr txBox="1"/>
            <p:nvPr/>
          </p:nvSpPr>
          <p:spPr>
            <a:xfrm>
              <a:off x="4278104" y="2066053"/>
              <a:ext cx="58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Reg.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0D317DD-27E8-6E40-A2CA-E70A8F3613A1}"/>
                </a:ext>
              </a:extLst>
            </p:cNvPr>
            <p:cNvSpPr txBox="1"/>
            <p:nvPr/>
          </p:nvSpPr>
          <p:spPr>
            <a:xfrm>
              <a:off x="4081616" y="2448932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L1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757E01-1EF8-004D-A67B-DD4C38AB4F12}"/>
                </a:ext>
              </a:extLst>
            </p:cNvPr>
            <p:cNvSpPr txBox="1"/>
            <p:nvPr/>
          </p:nvSpPr>
          <p:spPr>
            <a:xfrm>
              <a:off x="4081038" y="3128778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L2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2E49B40-9BEA-224F-9FA6-CC6107D751C0}"/>
                </a:ext>
              </a:extLst>
            </p:cNvPr>
            <p:cNvSpPr txBox="1"/>
            <p:nvPr/>
          </p:nvSpPr>
          <p:spPr>
            <a:xfrm>
              <a:off x="4081038" y="3798596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L3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E08507B-E533-3245-81B4-E17B283CDB91}"/>
                </a:ext>
              </a:extLst>
            </p:cNvPr>
            <p:cNvSpPr txBox="1"/>
            <p:nvPr/>
          </p:nvSpPr>
          <p:spPr>
            <a:xfrm>
              <a:off x="3847987" y="4483205"/>
              <a:ext cx="1448029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Main memory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DRAM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6FEC55-C307-9E4A-8B5D-B90241280D1D}"/>
                </a:ext>
              </a:extLst>
            </p:cNvPr>
            <p:cNvSpPr txBox="1"/>
            <p:nvPr/>
          </p:nvSpPr>
          <p:spPr>
            <a:xfrm>
              <a:off x="3381905" y="5311211"/>
              <a:ext cx="238020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Local secondary storage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7D77E9-1C2C-DD42-AE91-693581DD80E2}"/>
                </a:ext>
              </a:extLst>
            </p:cNvPr>
            <p:cNvSpPr txBox="1"/>
            <p:nvPr/>
          </p:nvSpPr>
          <p:spPr>
            <a:xfrm>
              <a:off x="3216065" y="5848161"/>
              <a:ext cx="2711874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Remote secondary storage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(e.g., distributed file systems)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8C348A-1DD9-594D-8FB8-2AA0DEBC674B}"/>
              </a:ext>
            </a:extLst>
          </p:cNvPr>
          <p:cNvCxnSpPr/>
          <p:nvPr/>
        </p:nvCxnSpPr>
        <p:spPr>
          <a:xfrm>
            <a:off x="1611823" y="2623076"/>
            <a:ext cx="0" cy="2872800"/>
          </a:xfrm>
          <a:prstGeom prst="straightConnector1">
            <a:avLst/>
          </a:prstGeom>
          <a:ln w="444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A7F0574-8226-6D44-B723-29C8DDA036A1}"/>
              </a:ext>
            </a:extLst>
          </p:cNvPr>
          <p:cNvSpPr txBox="1"/>
          <p:nvPr/>
        </p:nvSpPr>
        <p:spPr>
          <a:xfrm>
            <a:off x="674034" y="1604387"/>
            <a:ext cx="1875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Smaller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Faster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Costlier (per byte)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1F8AF5-E693-D948-9587-268085D3C3BA}"/>
              </a:ext>
            </a:extLst>
          </p:cNvPr>
          <p:cNvSpPr txBox="1"/>
          <p:nvPr/>
        </p:nvSpPr>
        <p:spPr>
          <a:xfrm>
            <a:off x="635082" y="5584155"/>
            <a:ext cx="195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Larger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Slower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Cheaper (per byte)</a:t>
            </a:r>
          </a:p>
        </p:txBody>
      </p:sp>
    </p:spTree>
    <p:extLst>
      <p:ext uri="{BB962C8B-B14F-4D97-AF65-F5344CB8AC3E}">
        <p14:creationId xmlns:p14="http://schemas.microsoft.com/office/powerpoint/2010/main" val="55608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0C2F-A1EE-0D4F-88C4-DB39E89B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92B04A-97CE-0545-A1D8-1D601D933F41}"/>
              </a:ext>
            </a:extLst>
          </p:cNvPr>
          <p:cNvGrpSpPr/>
          <p:nvPr/>
        </p:nvGrpSpPr>
        <p:grpSpPr>
          <a:xfrm>
            <a:off x="1231495" y="2255878"/>
            <a:ext cx="6681011" cy="1621971"/>
            <a:chOff x="1060547" y="2255878"/>
            <a:chExt cx="6681011" cy="1621971"/>
          </a:xfrm>
        </p:grpSpPr>
        <p:pic>
          <p:nvPicPr>
            <p:cNvPr id="3074" name="Picture 2" descr="Seyed Majid Zahedi">
              <a:extLst>
                <a:ext uri="{FF2B5EF4-FFF2-40B4-BE49-F238E27FC236}">
                  <a16:creationId xmlns:a16="http://schemas.microsoft.com/office/drawing/2014/main" id="{E225E014-2115-6D4B-9FCC-A081FDF17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60547" y="2255878"/>
              <a:ext cx="1621971" cy="162197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14D482-F6B3-2540-B2D7-9DC11FEA0DAB}"/>
                </a:ext>
              </a:extLst>
            </p:cNvPr>
            <p:cNvSpPr txBox="1"/>
            <p:nvPr/>
          </p:nvSpPr>
          <p:spPr>
            <a:xfrm>
              <a:off x="2972798" y="2605198"/>
              <a:ext cx="47687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Instructor: Prof. Seyed Majid Zahedi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Ubuntu Mono" panose="020B0509030602030204" pitchFamily="49" charset="0"/>
                  <a:hlinkClick r:id="rId4"/>
                </a:rPr>
                <a:t>zahedi@uwaterloo.ca</a:t>
              </a:r>
              <a:endParaRPr lang="en-US" dirty="0"/>
            </a:p>
            <a:p>
              <a:r>
                <a:rPr lang="en-US" dirty="0">
                  <a:latin typeface="Ubuntu Mono" panose="020B0509030602030204" pitchFamily="49" charset="0"/>
                  <a:hlinkClick r:id="rId5"/>
                </a:rPr>
                <a:t>https://ece.uwaterloo.ca/~smzahedi</a:t>
              </a:r>
              <a:endParaRPr lang="en-US" dirty="0">
                <a:latin typeface="Ubuntu Mono" panose="020B0509030602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2D4AEF6-800C-D34A-A56E-CA0107E032B4}"/>
              </a:ext>
            </a:extLst>
          </p:cNvPr>
          <p:cNvGrpSpPr/>
          <p:nvPr/>
        </p:nvGrpSpPr>
        <p:grpSpPr>
          <a:xfrm>
            <a:off x="1232855" y="3995690"/>
            <a:ext cx="6678290" cy="1619250"/>
            <a:chOff x="1405163" y="3995690"/>
            <a:chExt cx="6678290" cy="16192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F9BC1E-BB5D-1848-B43F-E8A11756FFBB}"/>
                </a:ext>
              </a:extLst>
            </p:cNvPr>
            <p:cNvSpPr txBox="1"/>
            <p:nvPr/>
          </p:nvSpPr>
          <p:spPr>
            <a:xfrm>
              <a:off x="1405163" y="4482150"/>
              <a:ext cx="4768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Lab instructor: Irene Huang </a:t>
              </a:r>
            </a:p>
            <a:p>
              <a:pPr algn="r"/>
              <a:r>
                <a:rPr lang="en-US" dirty="0">
                  <a:latin typeface="Ubuntu Mono" panose="020B0509030602030204" pitchFamily="49" charset="0"/>
                  <a:cs typeface="Gill Sans Light" panose="020B0302020104020203" pitchFamily="34" charset="-79"/>
                  <a:hlinkClick r:id="rId6"/>
                </a:rPr>
                <a:t>yqhuang@uwaterloo.ca</a:t>
              </a:r>
              <a:endParaRPr lang="en-US" dirty="0">
                <a:latin typeface="Ubuntu Mono" panose="020B0509030602030204" pitchFamily="49" charset="0"/>
                <a:cs typeface="Gill Sans Light" panose="020B0302020104020203" pitchFamily="34" charset="-79"/>
              </a:endParaRPr>
            </a:p>
          </p:txBody>
        </p:sp>
        <p:pic>
          <p:nvPicPr>
            <p:cNvPr id="9" name="Picture 8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AEC864E9-010A-B244-AA5B-4D2CB0D9B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4203" y="3995690"/>
              <a:ext cx="1619250" cy="16192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70141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39BB-2020-B443-A0B8-CA29A762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Everyone Should Know </a:t>
            </a:r>
            <a:r>
              <a:rPr lang="en-US" sz="1100" dirty="0"/>
              <a:t>[Jeff Dean, 2009]</a:t>
            </a:r>
            <a:endParaRPr lang="en-US" dirty="0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9A73ACA0-0B20-1A40-8ECA-24EC7D2B8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770" y="1916623"/>
            <a:ext cx="6152460" cy="355123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E5FCEE-2921-0948-AA79-1D6C64128F89}"/>
              </a:ext>
            </a:extLst>
          </p:cNvPr>
          <p:cNvSpPr txBox="1"/>
          <p:nvPr/>
        </p:nvSpPr>
        <p:spPr>
          <a:xfrm>
            <a:off x="6779698" y="5696918"/>
            <a:ext cx="202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Key stroke ~100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ms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Bent-Up Arrow 15">
            <a:extLst>
              <a:ext uri="{FF2B5EF4-FFF2-40B4-BE49-F238E27FC236}">
                <a16:creationId xmlns:a16="http://schemas.microsoft.com/office/drawing/2014/main" id="{9E1DDA31-0525-564C-A5BF-D01735515583}"/>
              </a:ext>
            </a:extLst>
          </p:cNvPr>
          <p:cNvSpPr/>
          <p:nvPr/>
        </p:nvSpPr>
        <p:spPr>
          <a:xfrm rot="16200000">
            <a:off x="7250374" y="4929559"/>
            <a:ext cx="795711" cy="731520"/>
          </a:xfrm>
          <a:prstGeom prst="bentUpArrow">
            <a:avLst>
              <a:gd name="adj1" fmla="val 16525"/>
              <a:gd name="adj2" fmla="val 25000"/>
              <a:gd name="adj3" fmla="val 3135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2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512D-6FA1-1B4D-8319-46DD3BC4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Network, IO, and Memory Bandwidth Trends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D625182-AA70-D04B-B24D-B72AF612F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675" y="1907759"/>
            <a:ext cx="7390650" cy="415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CCA11F-94F4-6A48-8962-E11F72821987}"/>
              </a:ext>
            </a:extLst>
          </p:cNvPr>
          <p:cNvSpPr/>
          <p:nvPr/>
        </p:nvSpPr>
        <p:spPr>
          <a:xfrm>
            <a:off x="4296123" y="6590056"/>
            <a:ext cx="55175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twiki.cern.ch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704716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912100" cy="901700"/>
          </a:xfrm>
        </p:spPr>
        <p:txBody>
          <a:bodyPr/>
          <a:lstStyle/>
          <a:p>
            <a:r>
              <a:rPr lang="en-US" dirty="0"/>
              <a:t>People to Computer Ratio Trend</a:t>
            </a:r>
            <a:endParaRPr lang="en-US" sz="4000" dirty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181246" y="5827601"/>
            <a:ext cx="1013480" cy="339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years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863513" y="1405403"/>
            <a:ext cx="1722481" cy="584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Computers</a:t>
            </a:r>
          </a:p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Per Person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972255" y="5233789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:01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972255" y="2262105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6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793466" y="4082596"/>
            <a:ext cx="1472373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Laptop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5137092" y="4470789"/>
            <a:ext cx="856891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PDA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1874817" y="5744687"/>
            <a:ext cx="515361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V="1">
            <a:off x="1883517" y="2018925"/>
            <a:ext cx="0" cy="372576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20" name="Picture 19" descr="whirlwind-compute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5714" y="2157248"/>
            <a:ext cx="1056977" cy="776386"/>
          </a:xfrm>
          <a:prstGeom prst="rect">
            <a:avLst/>
          </a:prstGeom>
          <a:noFill/>
        </p:spPr>
      </p:pic>
      <p:pic>
        <p:nvPicPr>
          <p:cNvPr id="21" name="Picture 20" descr="360-6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9426" y="2810929"/>
            <a:ext cx="961283" cy="729535"/>
          </a:xfrm>
          <a:prstGeom prst="rect">
            <a:avLst/>
          </a:prstGeom>
          <a:noFill/>
        </p:spPr>
      </p:pic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388513" y="2583368"/>
            <a:ext cx="187472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Mainframe</a:t>
            </a:r>
          </a:p>
        </p:txBody>
      </p:sp>
      <p:pic>
        <p:nvPicPr>
          <p:cNvPr id="23" name="Picture 22" descr="vax11-780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8470" y="3339675"/>
            <a:ext cx="591559" cy="660374"/>
          </a:xfrm>
          <a:prstGeom prst="rect">
            <a:avLst/>
          </a:prstGeom>
          <a:noFill/>
        </p:spPr>
      </p:pic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3893078" y="3136655"/>
            <a:ext cx="101783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Mini</a:t>
            </a:r>
          </a:p>
        </p:txBody>
      </p:sp>
      <p:pic>
        <p:nvPicPr>
          <p:cNvPr id="25" name="Picture 24" descr="sun3+3d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1244" y="3743485"/>
            <a:ext cx="658979" cy="577828"/>
          </a:xfrm>
          <a:prstGeom prst="rect">
            <a:avLst/>
          </a:prstGeom>
          <a:noFill/>
        </p:spPr>
      </p:pic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4243229" y="3540465"/>
            <a:ext cx="180295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Workstation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4584680" y="3868421"/>
            <a:ext cx="672028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pic>
        <p:nvPicPr>
          <p:cNvPr id="28" name="Picture 27" descr="IBM_ThinkPad@ThinkPad_A_Series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4616" y="4350316"/>
            <a:ext cx="506740" cy="506436"/>
          </a:xfrm>
          <a:prstGeom prst="rect">
            <a:avLst/>
          </a:prstGeom>
          <a:noFill/>
        </p:spPr>
      </p:pic>
      <p:pic>
        <p:nvPicPr>
          <p:cNvPr id="30" name="Picture 28" descr="cell-phone-nokia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5856" y="5059772"/>
            <a:ext cx="380599" cy="296722"/>
          </a:xfrm>
          <a:prstGeom prst="rect">
            <a:avLst/>
          </a:prstGeom>
          <a:noFill/>
        </p:spPr>
      </p:pic>
      <p:pic>
        <p:nvPicPr>
          <p:cNvPr id="31" name="Picture 29" descr="pcsm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7536" y="4046900"/>
            <a:ext cx="341451" cy="493050"/>
          </a:xfrm>
          <a:prstGeom prst="rect">
            <a:avLst/>
          </a:prstGeom>
          <a:noFill/>
        </p:spPr>
      </p:pic>
      <p:pic>
        <p:nvPicPr>
          <p:cNvPr id="32" name="Picture 30" descr="palm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9990" y="4850058"/>
            <a:ext cx="274031" cy="410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5367626" y="4738509"/>
            <a:ext cx="700302" cy="307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Cell</a:t>
            </a: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970081" y="4243228"/>
            <a:ext cx="654630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01:01</a:t>
            </a:r>
          </a:p>
        </p:txBody>
      </p:sp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972255" y="3254897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</a:p>
        </p:txBody>
      </p:sp>
      <p:pic>
        <p:nvPicPr>
          <p:cNvPr id="41" name="Picture 9" descr="dots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3393" y="5312608"/>
            <a:ext cx="334963" cy="41275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2435" y="1621551"/>
            <a:ext cx="1252243" cy="76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2647" y="4570168"/>
            <a:ext cx="467971" cy="49361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686" y="2089934"/>
            <a:ext cx="1333500" cy="9525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632" y="2970343"/>
            <a:ext cx="864217" cy="8228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085" y="3796864"/>
            <a:ext cx="583453" cy="57570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273" y="4166758"/>
            <a:ext cx="540718" cy="48596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3736674" y="24485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038486" y="31089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042532" y="3957581"/>
            <a:ext cx="696259" cy="5977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70081" y="6340870"/>
            <a:ext cx="413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Bell’s Law: new computer class per 10 years</a:t>
            </a:r>
          </a:p>
        </p:txBody>
      </p:sp>
      <p:sp>
        <p:nvSpPr>
          <p:cNvPr id="6" name="Right Brace 5"/>
          <p:cNvSpPr/>
          <p:nvPr/>
        </p:nvSpPr>
        <p:spPr bwMode="auto">
          <a:xfrm>
            <a:off x="7146013" y="19269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4" name="Right Brace 53"/>
          <p:cNvSpPr/>
          <p:nvPr/>
        </p:nvSpPr>
        <p:spPr bwMode="auto">
          <a:xfrm>
            <a:off x="7374613" y="32985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5" name="Right Brace 54"/>
          <p:cNvSpPr/>
          <p:nvPr/>
        </p:nvSpPr>
        <p:spPr bwMode="auto">
          <a:xfrm>
            <a:off x="7146013" y="4746355"/>
            <a:ext cx="304800" cy="9906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65349" y="1942756"/>
            <a:ext cx="152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Number crunching, Data Storage, Massive </a:t>
            </a:r>
            <a:r>
              <a:rPr lang="en-US" sz="1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Inet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Services,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ML, …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853701" y="3724400"/>
            <a:ext cx="152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Productivity,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Interactive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620000" y="4826156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Streaming from/to physical world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CF598D-99D7-3E46-9F0C-2E8DD4E7AC8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001" y="4992484"/>
            <a:ext cx="540718" cy="4565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DADA7A-ABD0-4E43-B882-FA94571CB3E9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8556" y="5373415"/>
            <a:ext cx="328530" cy="3285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CD20A3-930D-FF43-B997-0763F8943AAD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2692" y="5150969"/>
            <a:ext cx="351694" cy="35169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E0D5A9B-4751-2D46-9AA3-4F67A358B7A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2402" y="4911255"/>
            <a:ext cx="463487" cy="463487"/>
          </a:xfrm>
          <a:prstGeom prst="rect">
            <a:avLst/>
          </a:prstGeom>
        </p:spPr>
      </p:pic>
      <p:sp>
        <p:nvSpPr>
          <p:cNvPr id="53" name="Rounded Rectangular Callout 52"/>
          <p:cNvSpPr/>
          <p:nvPr/>
        </p:nvSpPr>
        <p:spPr bwMode="auto">
          <a:xfrm>
            <a:off x="6268918" y="5976426"/>
            <a:ext cx="2328981" cy="572502"/>
          </a:xfrm>
          <a:prstGeom prst="wedgeRoundRectCallout">
            <a:avLst>
              <a:gd name="adj1" fmla="val -40131"/>
              <a:gd name="adj2" fmla="val -125403"/>
              <a:gd name="adj3" fmla="val 16667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Internet of Things!</a:t>
            </a:r>
          </a:p>
        </p:txBody>
      </p:sp>
    </p:spTree>
    <p:extLst>
      <p:ext uri="{BB962C8B-B14F-4D97-AF65-F5344CB8AC3E}">
        <p14:creationId xmlns:p14="http://schemas.microsoft.com/office/powerpoint/2010/main" val="31885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Early vs. Current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One user/application at any given time</a:t>
            </a:r>
          </a:p>
          <a:p>
            <a:pPr lvl="1"/>
            <a:r>
              <a:rPr lang="en-US" sz="1600" dirty="0"/>
              <a:t>Had complete control of hardware</a:t>
            </a:r>
          </a:p>
          <a:p>
            <a:pPr lvl="1"/>
            <a:r>
              <a:rPr lang="en-US" sz="1600" dirty="0"/>
              <a:t>OS was runtime library</a:t>
            </a:r>
          </a:p>
          <a:p>
            <a:pPr lvl="1"/>
            <a:r>
              <a:rPr lang="en-US" sz="1600" dirty="0"/>
              <a:t>Users would stand in line to use the computer</a:t>
            </a:r>
          </a:p>
          <a:p>
            <a:pPr lvl="1"/>
            <a:endParaRPr lang="en-US" sz="1600" dirty="0"/>
          </a:p>
          <a:p>
            <a:r>
              <a:rPr lang="en-US" sz="1800" dirty="0">
                <a:solidFill>
                  <a:srgbClr val="FF0000"/>
                </a:solidFill>
              </a:rPr>
              <a:t>Batch systems</a:t>
            </a:r>
          </a:p>
          <a:p>
            <a:pPr lvl="1"/>
            <a:r>
              <a:rPr lang="en-US" sz="1600" dirty="0"/>
              <a:t>Keep CPU busy by having a queue of jobs</a:t>
            </a:r>
          </a:p>
          <a:p>
            <a:pPr lvl="1"/>
            <a:r>
              <a:rPr lang="en-US" sz="1600" dirty="0"/>
              <a:t>OS would load next job while current one runs</a:t>
            </a:r>
          </a:p>
          <a:p>
            <a:pPr lvl="1"/>
            <a:r>
              <a:rPr lang="en-US" sz="1600" dirty="0"/>
              <a:t>Users would submit jobs, and wait, and wait, and wait … </a:t>
            </a:r>
          </a:p>
          <a:p>
            <a:pPr lvl="1"/>
            <a:endParaRPr lang="en-US" sz="1600" dirty="0"/>
          </a:p>
          <a:p>
            <a:r>
              <a:rPr lang="en-US" sz="1800" dirty="0"/>
              <a:t>Multiple users on computer at the same time</a:t>
            </a:r>
          </a:p>
          <a:p>
            <a:pPr lvl="1"/>
            <a:r>
              <a:rPr lang="en-US" sz="1600" dirty="0"/>
              <a:t>Multiprogramming: run multiple programs at the same time</a:t>
            </a:r>
          </a:p>
          <a:p>
            <a:pPr lvl="1"/>
            <a:r>
              <a:rPr lang="en-US" sz="1600" dirty="0"/>
              <a:t>Interactive performance: try to complete everyone’s tasks quickly</a:t>
            </a:r>
          </a:p>
          <a:p>
            <a:pPr lvl="1"/>
            <a:r>
              <a:rPr lang="en-CA" sz="1600" dirty="0"/>
              <a:t>As computers became cheaper, more important to optimize for user time, not computer time 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94090F88-AB43-C744-A770-D533E4CC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A841C-7685-1F47-A597-E75A48D62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Applications consisting of…</a:t>
            </a:r>
          </a:p>
          <a:p>
            <a:pPr lvl="1"/>
            <a:r>
              <a:rPr lang="en-US" altLang="en-US" sz="2000" dirty="0"/>
              <a:t>… a variety of software modules that …</a:t>
            </a:r>
          </a:p>
          <a:p>
            <a:pPr lvl="1"/>
            <a:r>
              <a:rPr lang="en-US" altLang="en-US" sz="2000" dirty="0"/>
              <a:t>… run on a variety of devices (machines) that</a:t>
            </a:r>
          </a:p>
          <a:p>
            <a:pPr lvl="2"/>
            <a:r>
              <a:rPr lang="en-US" altLang="en-US" sz="1800" dirty="0"/>
              <a:t>… implement different hardware architectures</a:t>
            </a:r>
          </a:p>
          <a:p>
            <a:pPr lvl="2"/>
            <a:r>
              <a:rPr lang="en-US" altLang="en-US" sz="1800" dirty="0"/>
              <a:t>… run competing applications</a:t>
            </a:r>
          </a:p>
          <a:p>
            <a:pPr lvl="2"/>
            <a:r>
              <a:rPr lang="en-US" altLang="en-US" sz="1800" dirty="0"/>
              <a:t>… fail in unexpected ways</a:t>
            </a:r>
          </a:p>
          <a:p>
            <a:pPr lvl="2"/>
            <a:r>
              <a:rPr lang="en-US" altLang="en-US" sz="1800" dirty="0"/>
              <a:t>… can be under a variety of attacks</a:t>
            </a:r>
          </a:p>
          <a:p>
            <a:pPr lvl="2"/>
            <a:endParaRPr lang="en-US" altLang="en-US" sz="1800" dirty="0"/>
          </a:p>
          <a:p>
            <a:r>
              <a:rPr lang="en-US" altLang="en-US" sz="2400" dirty="0"/>
              <a:t>Not feasible to test software for all possible environments and combinations of components and devices</a:t>
            </a:r>
          </a:p>
          <a:p>
            <a:pPr lvl="1"/>
            <a:r>
              <a:rPr lang="en-US" altLang="en-US" sz="2000" dirty="0"/>
              <a:t>Question is not whether there are bugs but how serious are bugs! </a:t>
            </a:r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119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D99F-82CE-814E-929A-0B7A88CD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Complexity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98D51D-1B63-B34B-AF60-7F55725FF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6" t="2137"/>
          <a:stretch/>
        </p:blipFill>
        <p:spPr bwMode="auto">
          <a:xfrm>
            <a:off x="1371600" y="1917699"/>
            <a:ext cx="6586779" cy="42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3FB43F-F680-F142-9B1C-C75DA957F657}"/>
              </a:ext>
            </a:extLst>
          </p:cNvPr>
          <p:cNvSpPr txBox="1"/>
          <p:nvPr/>
        </p:nvSpPr>
        <p:spPr>
          <a:xfrm rot="16200000">
            <a:off x="-798824" y="3838223"/>
            <a:ext cx="285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Lines of Code in Linux 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92617-1020-0542-8DEE-CAC10FBA62D0}"/>
              </a:ext>
            </a:extLst>
          </p:cNvPr>
          <p:cNvSpPr txBox="1"/>
          <p:nvPr/>
        </p:nvSpPr>
        <p:spPr>
          <a:xfrm>
            <a:off x="3883236" y="6128080"/>
            <a:ext cx="156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Versions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022B9-1838-6043-8203-C452EFFE78E9}"/>
              </a:ext>
            </a:extLst>
          </p:cNvPr>
          <p:cNvSpPr txBox="1"/>
          <p:nvPr/>
        </p:nvSpPr>
        <p:spPr>
          <a:xfrm>
            <a:off x="914321" y="497242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05M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88A4-D61C-7F4D-97F5-110ACBAF0D97}"/>
              </a:ext>
            </a:extLst>
          </p:cNvPr>
          <p:cNvSpPr txBox="1"/>
          <p:nvPr/>
        </p:nvSpPr>
        <p:spPr>
          <a:xfrm>
            <a:off x="914321" y="4172628"/>
            <a:ext cx="50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E1264-0948-C347-BD2A-404E7F716856}"/>
              </a:ext>
            </a:extLst>
          </p:cNvPr>
          <p:cNvSpPr txBox="1"/>
          <p:nvPr/>
        </p:nvSpPr>
        <p:spPr>
          <a:xfrm>
            <a:off x="914321" y="337283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15M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7E24B-B7B9-324A-B063-370F6DB97ECC}"/>
              </a:ext>
            </a:extLst>
          </p:cNvPr>
          <p:cNvSpPr txBox="1"/>
          <p:nvPr/>
        </p:nvSpPr>
        <p:spPr>
          <a:xfrm>
            <a:off x="914321" y="257303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20M</a:t>
            </a:r>
          </a:p>
        </p:txBody>
      </p:sp>
    </p:spTree>
    <p:extLst>
      <p:ext uri="{BB962C8B-B14F-4D97-AF65-F5344CB8AC3E}">
        <p14:creationId xmlns:p14="http://schemas.microsoft.com/office/powerpoint/2010/main" val="39340690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Tame Complexity?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Every piece of computer hardware different</a:t>
            </a:r>
          </a:p>
          <a:p>
            <a:pPr lvl="1"/>
            <a:r>
              <a:rPr lang="en-US" sz="1800" dirty="0"/>
              <a:t>Different CPUs</a:t>
            </a:r>
          </a:p>
          <a:p>
            <a:pPr lvl="2"/>
            <a:r>
              <a:rPr lang="en-US" sz="1600" dirty="0"/>
              <a:t>Pentium, ARM, PowerPC, </a:t>
            </a:r>
            <a:r>
              <a:rPr lang="en-US" sz="1600" dirty="0" err="1"/>
              <a:t>ColdFire</a:t>
            </a:r>
            <a:endParaRPr lang="en-US" sz="1600" dirty="0"/>
          </a:p>
          <a:p>
            <a:pPr lvl="1"/>
            <a:r>
              <a:rPr lang="en-US" sz="1800" dirty="0"/>
              <a:t>Different amounts of memory, disk, …</a:t>
            </a:r>
          </a:p>
          <a:p>
            <a:pPr lvl="1"/>
            <a:r>
              <a:rPr lang="en-US" sz="1800" dirty="0"/>
              <a:t>Different types of devices</a:t>
            </a:r>
          </a:p>
          <a:p>
            <a:pPr lvl="2"/>
            <a:r>
              <a:rPr lang="en-US" sz="1600" dirty="0"/>
              <a:t>Mice, keyboards, sensors, cameras, fingerprint readers, touch screen</a:t>
            </a:r>
          </a:p>
          <a:p>
            <a:pPr lvl="1"/>
            <a:r>
              <a:rPr lang="en-US" sz="1800" dirty="0"/>
              <a:t>Different networking environment</a:t>
            </a:r>
          </a:p>
          <a:p>
            <a:pPr lvl="2"/>
            <a:r>
              <a:rPr lang="en-US" sz="1600" dirty="0"/>
              <a:t>Cable, DSL, Wireless, …</a:t>
            </a:r>
          </a:p>
          <a:p>
            <a:r>
              <a:rPr lang="en-US" sz="2000"/>
              <a:t>Questions</a:t>
            </a:r>
            <a:endParaRPr lang="en-US" sz="2000" dirty="0"/>
          </a:p>
          <a:p>
            <a:pPr lvl="1"/>
            <a:r>
              <a:rPr lang="en-US" sz="1800" dirty="0"/>
              <a:t>Does programmer need to write single program that performs many independent activities?</a:t>
            </a:r>
          </a:p>
          <a:p>
            <a:pPr lvl="1"/>
            <a:r>
              <a:rPr lang="en-US" sz="1800" dirty="0"/>
              <a:t>Does every program have to be altered for every piece of hardware?</a:t>
            </a:r>
          </a:p>
          <a:p>
            <a:pPr lvl="1"/>
            <a:r>
              <a:rPr lang="en-US" sz="1800" dirty="0"/>
              <a:t>Does one faulty program crash everything?</a:t>
            </a:r>
          </a:p>
          <a:p>
            <a:pPr lvl="1"/>
            <a:r>
              <a:rPr lang="en-US" sz="1800" dirty="0"/>
              <a:t>Does every program have access to all hardware?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07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OS provides VM abstraction to handle diverse HW</a:t>
            </a:r>
          </a:p>
          <a:p>
            <a:pPr lvl="1"/>
            <a:r>
              <a:rPr lang="en-US" sz="2000" dirty="0"/>
              <a:t>OS simplifies application development by providing standard services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OS coordinates resources and protect users from each other</a:t>
            </a:r>
          </a:p>
          <a:p>
            <a:pPr lvl="1"/>
            <a:r>
              <a:rPr lang="en-US" sz="2000" dirty="0"/>
              <a:t>OS can provide fault containment, fault tolerance, and fault recovery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ECE 350 combines ideas and concepts from many other areas of computer science and engineering</a:t>
            </a:r>
          </a:p>
          <a:p>
            <a:pPr lvl="1"/>
            <a:r>
              <a:rPr lang="en-US" sz="2000" dirty="0"/>
              <a:t>Languages, data structures, hardware, and algorithms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5398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64754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Canny, and Kumar </a:t>
            </a:r>
            <a:r>
              <a:rPr lang="en-US"/>
              <a:t>(Sam)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98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ADC8-6472-FF4F-80C7-5735228C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GTAs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5D1E8-1E0F-8E43-B2F6-E4DAEEA6EA2D}"/>
              </a:ext>
            </a:extLst>
          </p:cNvPr>
          <p:cNvSpPr txBox="1"/>
          <p:nvPr/>
        </p:nvSpPr>
        <p:spPr>
          <a:xfrm>
            <a:off x="2666967" y="1908599"/>
            <a:ext cx="357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Ali Hossein Abbasi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Abyaneh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latin typeface="Ubuntu Mono" panose="020B0509030602030204" pitchFamily="49" charset="0"/>
                <a:hlinkClick r:id="rId2"/>
              </a:rPr>
              <a:t>a36hosse@uwaterloo.ca</a:t>
            </a:r>
            <a:endParaRPr lang="en-CA" dirty="0">
              <a:latin typeface="Ubuntu Mono" panose="020B0509030602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1C7C7-C632-BA4B-AD89-3A006D79D7B9}"/>
              </a:ext>
            </a:extLst>
          </p:cNvPr>
          <p:cNvSpPr txBox="1"/>
          <p:nvPr/>
        </p:nvSpPr>
        <p:spPr>
          <a:xfrm>
            <a:off x="2666967" y="2857500"/>
            <a:ext cx="327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Aliasghar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Iman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Ubuntu Mono" panose="020B0509030602030204" pitchFamily="49" charset="0"/>
                <a:hlinkClick r:id="rId3"/>
              </a:rPr>
              <a:t>aiman@uwaterloo.ca</a:t>
            </a:r>
            <a:endParaRPr lang="en-US" dirty="0">
              <a:latin typeface="Ubuntu Mono" panose="020B0509030602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48953F-BBE8-5544-A49D-678D37FB60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7447" y="2571359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2DF569-F1D4-544F-BE10-64464AEE65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395" y="1622458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FF814D-3A23-9348-AFA1-CE858763C774}"/>
              </a:ext>
            </a:extLst>
          </p:cNvPr>
          <p:cNvSpPr txBox="1"/>
          <p:nvPr/>
        </p:nvSpPr>
        <p:spPr>
          <a:xfrm>
            <a:off x="2666967" y="3864399"/>
            <a:ext cx="357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Alireza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Lotfi</a:t>
            </a:r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Takami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latin typeface="Ubuntu Mono" panose="020B0509030602030204" pitchFamily="49" charset="0"/>
                <a:hlinkClick r:id="rId7"/>
              </a:rPr>
              <a:t>alotfita@uwaterloo.ca</a:t>
            </a:r>
            <a:endParaRPr lang="en-CA" dirty="0">
              <a:latin typeface="Ubuntu Mono" panose="020B0509030602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F214C-C77E-9848-90F2-C192749826B6}"/>
              </a:ext>
            </a:extLst>
          </p:cNvPr>
          <p:cNvSpPr txBox="1"/>
          <p:nvPr/>
        </p:nvSpPr>
        <p:spPr>
          <a:xfrm>
            <a:off x="2666967" y="4813300"/>
            <a:ext cx="327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 Wang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latin typeface="Ubuntu Mono" panose="020B0509030602030204" pitchFamily="49" charset="0"/>
                <a:hlinkClick r:id="rId8"/>
              </a:rPr>
              <a:t>d367wang@uwaterloo.ca</a:t>
            </a:r>
            <a:endParaRPr lang="en-CA" dirty="0">
              <a:latin typeface="Ubuntu Mono" panose="020B0509030602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76C7C0-82AC-4247-BF65-1DD2720C481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7447" y="4527159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FC9472-270B-804C-A7CD-52C73BEFD59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395" y="3578258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74709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ADC8-6472-FF4F-80C7-5735228C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GTAs (cont.)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5D1E8-1E0F-8E43-B2F6-E4DAEEA6EA2D}"/>
              </a:ext>
            </a:extLst>
          </p:cNvPr>
          <p:cNvSpPr txBox="1"/>
          <p:nvPr/>
        </p:nvSpPr>
        <p:spPr>
          <a:xfrm>
            <a:off x="2666967" y="1908599"/>
            <a:ext cx="357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Fatemeh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Fardno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latin typeface="Ubuntu Mono" panose="020B0509030602030204" pitchFamily="49" charset="0"/>
                <a:hlinkClick r:id="rId2"/>
              </a:rPr>
              <a:t>ffardno@uwaterloo.ca</a:t>
            </a:r>
            <a:endParaRPr lang="en-CA" dirty="0">
              <a:latin typeface="Ubuntu Mono" panose="020B0509030602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1C7C7-C632-BA4B-AD89-3A006D79D7B9}"/>
              </a:ext>
            </a:extLst>
          </p:cNvPr>
          <p:cNvSpPr txBox="1"/>
          <p:nvPr/>
        </p:nvSpPr>
        <p:spPr>
          <a:xfrm>
            <a:off x="2666967" y="2857500"/>
            <a:ext cx="327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Madhurdeep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Singh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latin typeface="Ubuntu Mono" panose="020B0509030602030204" pitchFamily="49" charset="0"/>
                <a:hlinkClick r:id="rId3"/>
              </a:rPr>
              <a:t>m283sing@uwaterloo.ca</a:t>
            </a:r>
            <a:endParaRPr lang="en-CA" dirty="0">
              <a:latin typeface="Ubuntu Mono" panose="020B0509030602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48953F-BBE8-5544-A49D-678D37FB60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7447" y="2571359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2DF569-F1D4-544F-BE10-64464AEE65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395" y="1627039"/>
            <a:ext cx="1218612" cy="12094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FF814D-3A23-9348-AFA1-CE858763C774}"/>
              </a:ext>
            </a:extLst>
          </p:cNvPr>
          <p:cNvSpPr txBox="1"/>
          <p:nvPr/>
        </p:nvSpPr>
        <p:spPr>
          <a:xfrm>
            <a:off x="2666967" y="3864399"/>
            <a:ext cx="357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Maizi</a:t>
            </a:r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Liao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latin typeface="Ubuntu Mono" panose="020B0509030602030204" pitchFamily="49" charset="0"/>
                <a:hlinkClick r:id="rId6"/>
              </a:rPr>
              <a:t>m7liao@uwaterloo.ca</a:t>
            </a:r>
            <a:endParaRPr lang="en-CA" dirty="0">
              <a:latin typeface="Ubuntu Mono" panose="020B0509030602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F214C-C77E-9848-90F2-C192749826B6}"/>
              </a:ext>
            </a:extLst>
          </p:cNvPr>
          <p:cNvSpPr txBox="1"/>
          <p:nvPr/>
        </p:nvSpPr>
        <p:spPr>
          <a:xfrm>
            <a:off x="2666967" y="4813300"/>
            <a:ext cx="327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Pouya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Kananian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latin typeface="Ubuntu Mono" panose="020B0509030602030204" pitchFamily="49" charset="0"/>
                <a:hlinkClick r:id="rId7"/>
              </a:rPr>
              <a:t>pkanania@uwaterloo.ca</a:t>
            </a:r>
            <a:endParaRPr lang="en-CA" dirty="0">
              <a:latin typeface="Ubuntu Mono" panose="020B0509030602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76C7C0-82AC-4247-BF65-1DD2720C481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7447" y="4527159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FC9472-270B-804C-A7CD-52C73BEFD59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395" y="3582839"/>
            <a:ext cx="1218612" cy="12094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70365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340A-7CE1-4244-987F-56474CFB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1E026-6F88-2E46-81C1-39B7423DD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CA" dirty="0"/>
              <a:t>Main textbook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3"/>
              </a:rPr>
              <a:t>Operating Systems: Principles and Practice </a:t>
            </a:r>
            <a:r>
              <a:rPr lang="en-CA" sz="1800" dirty="0">
                <a:hlinkClick r:id="rId3"/>
              </a:rPr>
              <a:t>(2nd Edition)</a:t>
            </a:r>
            <a:endParaRPr lang="en-CA" sz="2000" dirty="0"/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dirty="0"/>
              <a:t>Optional references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4"/>
              </a:rPr>
              <a:t>Operating Systems: Three Easy Pieces (Freely Available)</a:t>
            </a:r>
            <a:br>
              <a:rPr lang="en-CA" sz="2000" dirty="0"/>
            </a:br>
            <a:endParaRPr lang="en-CA" sz="2000" dirty="0">
              <a:hlinkClick r:id="rId5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5"/>
              </a:rPr>
              <a:t>Operating System Concepts </a:t>
            </a:r>
            <a:r>
              <a:rPr lang="en-CA" sz="1800" dirty="0">
                <a:hlinkClick r:id="rId5"/>
              </a:rPr>
              <a:t>(10th Edition)</a:t>
            </a:r>
            <a:endParaRPr lang="en-CA" sz="1800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pic>
        <p:nvPicPr>
          <p:cNvPr id="1030" name="Picture 6" descr="Image result for Operating System Concepts (10th Edition)">
            <a:extLst>
              <a:ext uri="{FF2B5EF4-FFF2-40B4-BE49-F238E27FC236}">
                <a16:creationId xmlns:a16="http://schemas.microsoft.com/office/drawing/2014/main" id="{A36FA8A0-9B49-DC4C-9BE8-6FC562DDF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5128895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Operating Systems: Three Easy Pieces">
            <a:extLst>
              <a:ext uri="{FF2B5EF4-FFF2-40B4-BE49-F238E27FC236}">
                <a16:creationId xmlns:a16="http://schemas.microsoft.com/office/drawing/2014/main" id="{B1E323EB-06AE-AC4B-A6BC-128678A6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3649554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Operating Systems: Principles and Practice (2nd Edition)">
            <a:extLst>
              <a:ext uri="{FF2B5EF4-FFF2-40B4-BE49-F238E27FC236}">
                <a16:creationId xmlns:a16="http://schemas.microsoft.com/office/drawing/2014/main" id="{56EB3BE9-EE96-5044-91CB-F3807F69E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1577552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8262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33|17.8|16.7|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3|11.3|10.9|11.8"/>
</p:tagLst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3909</Words>
  <Application>Microsoft Macintosh PowerPoint</Application>
  <PresentationFormat>On-screen Show (4:3)</PresentationFormat>
  <Paragraphs>841</Paragraphs>
  <Slides>69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Comic Sans MS</vt:lpstr>
      <vt:lpstr>Consolas</vt:lpstr>
      <vt:lpstr>Gill Sans Light</vt:lpstr>
      <vt:lpstr>Gill Sans SemiBold</vt:lpstr>
      <vt:lpstr>Segoe Print</vt:lpstr>
      <vt:lpstr>Ubuntu Mono</vt:lpstr>
      <vt:lpstr>gill-sans</vt:lpstr>
      <vt:lpstr>PowerPoint Presentation</vt:lpstr>
      <vt:lpstr>Lecture 1: Introduction</vt:lpstr>
      <vt:lpstr>Outline</vt:lpstr>
      <vt:lpstr>Useful Links</vt:lpstr>
      <vt:lpstr>Class is Entirely Online!</vt:lpstr>
      <vt:lpstr>Who Are We?</vt:lpstr>
      <vt:lpstr>ECE 350 GTAs</vt:lpstr>
      <vt:lpstr>ECE 350 GTAs (cont.)</vt:lpstr>
      <vt:lpstr>Readings</vt:lpstr>
      <vt:lpstr>Prerequisite: ECE 252 </vt:lpstr>
      <vt:lpstr>ECE 350 Is a Class About…</vt:lpstr>
      <vt:lpstr>Why Take ECE 350?  Why Learn About OS?</vt:lpstr>
      <vt:lpstr>PowerPoint Presentation</vt:lpstr>
      <vt:lpstr>Evaluation</vt:lpstr>
      <vt:lpstr>Lab Project</vt:lpstr>
      <vt:lpstr>Groups</vt:lpstr>
      <vt:lpstr>Milestones</vt:lpstr>
      <vt:lpstr>Grades for P1 – P5</vt:lpstr>
      <vt:lpstr>Start Early!</vt:lpstr>
      <vt:lpstr>Techniques for Partitioning Tasks</vt:lpstr>
      <vt:lpstr>Communication</vt:lpstr>
      <vt:lpstr>Coordination</vt:lpstr>
      <vt:lpstr>How to Make it Work?</vt:lpstr>
      <vt:lpstr>Suggested Documents for You to Maintain</vt:lpstr>
      <vt:lpstr>Use Software Tools</vt:lpstr>
      <vt:lpstr>Test Continuously</vt:lpstr>
      <vt:lpstr>Late Submissions</vt:lpstr>
      <vt:lpstr>Collaboration Policy</vt:lpstr>
      <vt:lpstr>Seeking Help</vt:lpstr>
      <vt:lpstr>Important Near-term Task</vt:lpstr>
      <vt:lpstr>PowerPoint Presentation</vt:lpstr>
      <vt:lpstr>What is an Operating System?</vt:lpstr>
      <vt:lpstr>What is an Operating System? (cont.)</vt:lpstr>
      <vt:lpstr>What is an Operating System? (cont.)</vt:lpstr>
      <vt:lpstr>Hardware/Software Interface</vt:lpstr>
      <vt:lpstr>OS Basics: Virtualizing Hardware</vt:lpstr>
      <vt:lpstr>What is an Operating System? (cont.)</vt:lpstr>
      <vt:lpstr>OS Basics: Switching Processes</vt:lpstr>
      <vt:lpstr>OS Basics: Switching Processes</vt:lpstr>
      <vt:lpstr>OS Basics: Switching Processes (cont.)</vt:lpstr>
      <vt:lpstr>OS Basics: Switching Processes (cont.)</vt:lpstr>
      <vt:lpstr>OS Basics: Protection</vt:lpstr>
      <vt:lpstr>OS Basics: Protection (cont.)</vt:lpstr>
      <vt:lpstr>What is an Operating System? (cont.)</vt:lpstr>
      <vt:lpstr>OS Basics: I/O</vt:lpstr>
      <vt:lpstr>OS Basics: Look and Feel</vt:lpstr>
      <vt:lpstr>OS Basics: Background Management</vt:lpstr>
      <vt:lpstr>OS Basics: Hardware Support</vt:lpstr>
      <vt:lpstr>What Do Operating Systems Do?</vt:lpstr>
      <vt:lpstr>What Do Operating Systems Do? (cont.)</vt:lpstr>
      <vt:lpstr>Virtual Machines (VMs)</vt:lpstr>
      <vt:lpstr>Process VMs</vt:lpstr>
      <vt:lpstr>System Virtual Machines:  Layers of OSes</vt:lpstr>
      <vt:lpstr>Containers: Low-weight Alternatives to Full-system Virtualization</vt:lpstr>
      <vt:lpstr>What Makes Operating Systems so Exciting and Challenging?</vt:lpstr>
      <vt:lpstr>Technology Trends</vt:lpstr>
      <vt:lpstr>End of Growth of  Single Program Speed</vt:lpstr>
      <vt:lpstr>Modern Processors</vt:lpstr>
      <vt:lpstr>Memory Hierarchy</vt:lpstr>
      <vt:lpstr>Numbers Everyone Should Know [Jeff Dean, 2009]</vt:lpstr>
      <vt:lpstr>Network, IO, and Memory Bandwidth Trends</vt:lpstr>
      <vt:lpstr>People to Computer Ratio Trend</vt:lpstr>
      <vt:lpstr>Early vs. Current Operating Systems</vt:lpstr>
      <vt:lpstr>Complexity</vt:lpstr>
      <vt:lpstr>Kernel Complexity</vt:lpstr>
      <vt:lpstr>How do We Tame Complexity?</vt:lpstr>
      <vt:lpstr>Summary</vt:lpstr>
      <vt:lpstr>Questions?</vt:lpstr>
      <vt:lpstr>Acknowledgment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Seyed Majid Zahedi</dc:creator>
  <cp:lastModifiedBy>Seyed Majid Zahedi</cp:lastModifiedBy>
  <cp:revision>49</cp:revision>
  <dcterms:created xsi:type="dcterms:W3CDTF">2020-09-14T23:52:01Z</dcterms:created>
  <dcterms:modified xsi:type="dcterms:W3CDTF">2021-01-14T18:02:30Z</dcterms:modified>
</cp:coreProperties>
</file>